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72" r:id="rId5"/>
    <p:sldId id="262" r:id="rId6"/>
    <p:sldId id="259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643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Στυλ κύριου υπότιτλου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7/5/2022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7/5/2022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7/5/2022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7/5/2022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7/5/2022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7/5/2022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7/5/2022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7/5/2022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7/5/2022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7/5/2022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7/5/2022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7/5/2022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7/5/2022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στήλ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7/5/2022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τήλη 3 εικόνω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7/5/2022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7/5/2022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7/5/2022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7/5/2022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-artas.gr/" TargetMode="Externa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-artas.gr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sz="3500" dirty="0"/>
              <a:t>«ΑΝΑΠΤΥΞΗ ΕΦΑΡΜΟΓΩΝ ΤΠΕ ΤΟΥ ΕΠΙΜΕΛΗΤΗΡΙΟΥ ΑΡΤΑΣ ΓΙΑ ΗΛΕΚΤΡΟΝΙΚΗ ΔΙΑΚΥΒΕΡΝΗΣΗ ΚΑΙ ΨΗΦΙΑΚΕΣ ΥΠΗΡΕΣΙΕΣ ΕΝΙΣΧΥΣΗΣ ΤΗΣ ΤΟΠΙΚΗΣ ΕΠΙΧΕΙΡΗΜΑΤΙΚΟΤΗΤΑΣ»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b="1" dirty="0"/>
              <a:t>Ε.Π. ΉΠΕΙΡΟΣ 2014-2020</a:t>
            </a:r>
          </a:p>
          <a:p>
            <a:r>
              <a:rPr lang="el-GR" b="1" dirty="0"/>
              <a:t>ΟΠΣ: 5032833</a:t>
            </a:r>
          </a:p>
        </p:txBody>
      </p:sp>
    </p:spTree>
    <p:extLst>
      <p:ext uri="{BB962C8B-B14F-4D97-AF65-F5344CB8AC3E}">
        <p14:creationId xmlns:p14="http://schemas.microsoft.com/office/powerpoint/2010/main" val="107143989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Συνοπτική παρουσίαση του έργου</a:t>
            </a:r>
          </a:p>
        </p:txBody>
      </p:sp>
      <p:pic>
        <p:nvPicPr>
          <p:cNvPr id="6" name="Θέση εικόνας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41" b="12341"/>
          <a:stretch>
            <a:fillRect/>
          </a:stretch>
        </p:blipFill>
        <p:spPr/>
      </p:pic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l-GR" dirty="0"/>
              <a:t>ΕΠΙΜΕΛΗΤΗΡΙΟ ΆΡΤΑΣ</a:t>
            </a:r>
          </a:p>
        </p:txBody>
      </p:sp>
    </p:spTree>
    <p:extLst>
      <p:ext uri="{BB962C8B-B14F-4D97-AF65-F5344CB8AC3E}">
        <p14:creationId xmlns:p14="http://schemas.microsoft.com/office/powerpoint/2010/main" val="5530499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4 ΦΑΣΕΙΣ ΤΟΥ ΈΡΓΟΥ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4843360" cy="2283824"/>
          </a:xfrm>
        </p:spPr>
        <p:txBody>
          <a:bodyPr>
            <a:noAutofit/>
          </a:bodyPr>
          <a:lstStyle/>
          <a:p>
            <a:r>
              <a:rPr lang="el-GR" b="1" dirty="0"/>
              <a:t>Α</a:t>
            </a:r>
            <a:r>
              <a:rPr lang="el-GR" dirty="0"/>
              <a:t>. ΠΡΟΠΑΡΑΣΚΕΥΑΣΤΙΚΗ ΦΑΣΗ</a:t>
            </a:r>
          </a:p>
          <a:p>
            <a:r>
              <a:rPr lang="el-GR" b="1" dirty="0"/>
              <a:t>Β. </a:t>
            </a:r>
            <a:r>
              <a:rPr lang="el-GR" dirty="0"/>
              <a:t>ΠΡΟΜΗΘΕΙΑ ΚΑΙ ΕΓΚΑΤΑΣΤΑΣΗ ΕΞΟΠΛΙΣΜΟΥ</a:t>
            </a:r>
          </a:p>
          <a:p>
            <a:r>
              <a:rPr lang="el-GR" b="1" dirty="0"/>
              <a:t>Γ. </a:t>
            </a:r>
            <a:r>
              <a:rPr lang="el-GR" dirty="0"/>
              <a:t>ΑΝΑΠΤΥΞΗ ΣΥΣΤΗΜΑΤΩΝ ΕΦΑΡΜΟΓΩΝ</a:t>
            </a:r>
          </a:p>
          <a:p>
            <a:r>
              <a:rPr lang="el-GR" b="1" dirty="0"/>
              <a:t>Δ. </a:t>
            </a:r>
            <a:r>
              <a:rPr lang="el-GR" dirty="0"/>
              <a:t>ΠΙΛΟΤΙΚΗ ΛΕΙΤΟΥΡΓΙΑ ΚΑΙ ΕΚΠΑΙΔΕΥΣΗ</a:t>
            </a:r>
          </a:p>
        </p:txBody>
      </p:sp>
    </p:spTree>
    <p:extLst>
      <p:ext uri="{BB962C8B-B14F-4D97-AF65-F5344CB8AC3E}">
        <p14:creationId xmlns:p14="http://schemas.microsoft.com/office/powerpoint/2010/main" val="10586155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EE5C018-059B-3048-1C04-5120DB351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Γενικά στοιχεία του έργου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735B2D4-ADEA-E424-26F2-4B8B30558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200" dirty="0"/>
              <a:t>Συνολικός προϋπολογισμός: </a:t>
            </a:r>
            <a:r>
              <a:rPr lang="en-US" sz="2200" dirty="0"/>
              <a:t>188.771,40 €</a:t>
            </a:r>
          </a:p>
          <a:p>
            <a:pPr marL="0" indent="0">
              <a:buNone/>
            </a:pPr>
            <a:endParaRPr lang="en-US" sz="2200" dirty="0"/>
          </a:p>
          <a:p>
            <a:r>
              <a:rPr lang="el-GR" sz="2200" dirty="0"/>
              <a:t>Ανάδοχος εκτέλεσης σύμβασης: ένωση φορέων </a:t>
            </a:r>
            <a:r>
              <a:rPr lang="en-US" sz="2200" dirty="0"/>
              <a:t>KNOWLEDGE </a:t>
            </a:r>
            <a:r>
              <a:rPr lang="el-GR" sz="2200" dirty="0"/>
              <a:t>Α.Ε. και </a:t>
            </a:r>
            <a:r>
              <a:rPr lang="en-US" sz="2200" dirty="0"/>
              <a:t>INNOVATIVE </a:t>
            </a:r>
            <a:r>
              <a:rPr lang="el-GR" sz="2200" dirty="0"/>
              <a:t>ΙΚΕ</a:t>
            </a:r>
            <a:endParaRPr lang="en-US" sz="2200" dirty="0"/>
          </a:p>
          <a:p>
            <a:pPr marL="0" indent="0">
              <a:buNone/>
            </a:pPr>
            <a:endParaRPr lang="el-GR" sz="2200" dirty="0"/>
          </a:p>
          <a:p>
            <a:r>
              <a:rPr lang="el-GR" sz="2200" dirty="0"/>
              <a:t>Στάδιο υλοποίησης του έργου: Ολοκληρωμένο</a:t>
            </a:r>
          </a:p>
        </p:txBody>
      </p:sp>
    </p:spTree>
    <p:extLst>
      <p:ext uri="{BB962C8B-B14F-4D97-AF65-F5344CB8AC3E}">
        <p14:creationId xmlns:p14="http://schemas.microsoft.com/office/powerpoint/2010/main" val="182760662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500" dirty="0"/>
              <a:t>Συστήματα και Υπηρεσίες ΤΠΕ που δημιουργήθηκαν με την ολοκλήρωση του έργου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sz="half" idx="2"/>
          </p:nvPr>
        </p:nvSpPr>
        <p:spPr>
          <a:xfrm>
            <a:off x="1154954" y="3385751"/>
            <a:ext cx="10501587" cy="3237471"/>
          </a:xfrm>
        </p:spPr>
        <p:txBody>
          <a:bodyPr>
            <a:normAutofit/>
          </a:bodyPr>
          <a:lstStyle/>
          <a:p>
            <a:endParaRPr lang="el-GR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l-GR" b="1" u="sng" dirty="0">
                <a:solidFill>
                  <a:schemeClr val="accent6">
                    <a:lumMod val="50000"/>
                  </a:schemeClr>
                </a:solidFill>
              </a:rPr>
              <a:t>ΆΞΟΝΑΣ 1</a:t>
            </a:r>
            <a:r>
              <a:rPr lang="el-GR" b="1" dirty="0">
                <a:solidFill>
                  <a:schemeClr val="accent6">
                    <a:lumMod val="50000"/>
                  </a:schemeClr>
                </a:solidFill>
              </a:rPr>
              <a:t>: ΑΝΑΒΑΘΜΙΣΗ ΤΗΣ ΨΗΦΙΑΚΗΣ ΥΠΟΔΟΜΗΣ ΤΟΥ ΕΠΙΜΕΛΗΤΗΡΙΟΥ ΣΕ ΛΟΓΙΣΜΙΚΟ ΚΑΙ ΥΛΙΚΟ</a:t>
            </a:r>
          </a:p>
          <a:p>
            <a:r>
              <a:rPr lang="el-GR" b="1" u="sng" dirty="0">
                <a:solidFill>
                  <a:schemeClr val="accent6">
                    <a:lumMod val="50000"/>
                  </a:schemeClr>
                </a:solidFill>
              </a:rPr>
              <a:t>ΆΞΟΝΑΣ 2</a:t>
            </a:r>
            <a:r>
              <a:rPr lang="el-GR" b="1" dirty="0">
                <a:solidFill>
                  <a:schemeClr val="accent6">
                    <a:lumMod val="50000"/>
                  </a:schemeClr>
                </a:solidFill>
              </a:rPr>
              <a:t>: ΥΠΟΔΟΧΗ ΚΑΙ ΕΞΥΠΗΡΕΤΗΣΗ ΑΙΤΗΜΑΤΩΝ ΤΩΝ ΕΠΙΧΕΙΡΗΣΕΩΝ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 (ONE STOP SHOP)</a:t>
            </a:r>
          </a:p>
          <a:p>
            <a:r>
              <a:rPr lang="el-GR" b="1" u="sng" dirty="0">
                <a:solidFill>
                  <a:schemeClr val="accent6">
                    <a:lumMod val="50000"/>
                  </a:schemeClr>
                </a:solidFill>
              </a:rPr>
              <a:t>ΆΞΟΝΑΣ 3</a:t>
            </a:r>
            <a:r>
              <a:rPr lang="el-GR" b="1" dirty="0">
                <a:solidFill>
                  <a:schemeClr val="accent6">
                    <a:lumMod val="50000"/>
                  </a:schemeClr>
                </a:solidFill>
              </a:rPr>
              <a:t>: ΠΑΡΟΧΗ ΕΞΕΙΔΙΚΕΥΜΕΝΗΣ ΕΠΙΧΕΙΡΗΜΑΤΙΚΗΣ ΠΛΗΡΟΦΟΡΗΣΗΣ ΚΑΙ ΣΥΜΒΟΥΛΩΝ</a:t>
            </a:r>
          </a:p>
          <a:p>
            <a:r>
              <a:rPr lang="el-GR" b="1" u="sng" dirty="0">
                <a:solidFill>
                  <a:schemeClr val="accent6">
                    <a:lumMod val="50000"/>
                  </a:schemeClr>
                </a:solidFill>
              </a:rPr>
              <a:t>ΆΞΟΝΑΣ 4</a:t>
            </a:r>
            <a:r>
              <a:rPr lang="el-GR" b="1" dirty="0">
                <a:solidFill>
                  <a:schemeClr val="accent6">
                    <a:lumMod val="50000"/>
                  </a:schemeClr>
                </a:solidFill>
              </a:rPr>
              <a:t>: ΔΗΜΙΟΥΡΓΙΑ ΠΑΡΑΤΗΡΗΤΗΡΙΟΥ ΕΠΙΧΕΙΡΗΜΑΤΙΚΟΤΑΣ</a:t>
            </a:r>
          </a:p>
          <a:p>
            <a:r>
              <a:rPr lang="el-GR" b="1" u="sng" dirty="0">
                <a:solidFill>
                  <a:schemeClr val="accent6">
                    <a:lumMod val="50000"/>
                  </a:schemeClr>
                </a:solidFill>
              </a:rPr>
              <a:t>ΆΞΟΝΑΣ 5</a:t>
            </a:r>
            <a:r>
              <a:rPr lang="el-GR" b="1">
                <a:solidFill>
                  <a:schemeClr val="accent6">
                    <a:lumMod val="50000"/>
                  </a:schemeClr>
                </a:solidFill>
              </a:rPr>
              <a:t>: ΕΞΩΣΤΡΕΦΕΙΑ ΨΗΦΙΑΚΩΝ ΥΠΗΡΕΣΙΩΝ ΚΑΙ ΔΙΑΣΥΝΔΕΣΗ ΜΕ ΤΙΣ ΤΟΠΙΚΕΣ ΕΠΙΧΕΙΡΗΣΕΙΣ</a:t>
            </a:r>
            <a:endParaRPr lang="el-GR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l-GR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225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500" b="1" dirty="0">
                <a:solidFill>
                  <a:schemeClr val="bg1"/>
                </a:solidFill>
              </a:rPr>
              <a:t>ΑΞΟΝΑΣ 1: ΑΝΑΒΑΘΜΙΣΗ ΤΗΣ ΨΗΦΙΑΚΗΣ ΥΠΟΔΟΜΗΣ ΤΟΥ ΕΠΙΜΕΛΗΤΗΡΙΟΥ ΣΕ ΛΟΓΙΣΜΙΚΟ ΚΑΙ ΥΛΙΚΟ</a:t>
            </a:r>
            <a:br>
              <a:rPr lang="el-GR" sz="3600" b="1" dirty="0">
                <a:solidFill>
                  <a:schemeClr val="accent6">
                    <a:lumMod val="50000"/>
                  </a:schemeClr>
                </a:solidFill>
              </a:rPr>
            </a:br>
            <a:endParaRPr lang="el-GR" sz="3500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sz="half" idx="2"/>
          </p:nvPr>
        </p:nvSpPr>
        <p:spPr>
          <a:xfrm>
            <a:off x="1154954" y="3385751"/>
            <a:ext cx="10501587" cy="3237471"/>
          </a:xfrm>
        </p:spPr>
        <p:txBody>
          <a:bodyPr>
            <a:normAutofit fontScale="92500" lnSpcReduction="20000"/>
          </a:bodyPr>
          <a:lstStyle/>
          <a:p>
            <a:endParaRPr lang="el-GR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l-GR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Εκσυγχρονισμός του ΟΠΣ </a:t>
            </a:r>
            <a:r>
              <a:rPr lang="el-GR" dirty="0" err="1">
                <a:solidFill>
                  <a:schemeClr val="accent1">
                    <a:lumMod val="50000"/>
                  </a:schemeClr>
                </a:solidFill>
              </a:rPr>
              <a:t>Πρωτέας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cloud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του Επιμελητηρίου σε σύγχρονο περιβάλλον εσωτερικής οργάνωσης σε τεχνολογία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Cloud –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διασύνδεση σε πραγματικό χρόνο με ανταλλαγή δεδομένων από και προς τα υπόλοιπα συστήματα του έργου (λειτουργία σαν ένα ενιαία σύστημα)</a:t>
            </a:r>
          </a:p>
          <a:p>
            <a:pPr marL="285750" indent="-285750">
              <a:buFontTx/>
              <a:buChar char="-"/>
            </a:pP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Αναβάθμιση της διαδικτυακής πύλης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(portal)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του Επιμελητήριο (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hlinkClick r:id="rId2"/>
              </a:rPr>
              <a:t>www.e-artas.gr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)  -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Διασύνδεση με την εσωτερική μηχανογράφηση του Επιμελητηρίου και ενσωμάτωση σε ένα ενιαίο περιβάλλον με τις νέες εφαρμογές που αναπτύχθηκαν</a:t>
            </a:r>
          </a:p>
          <a:p>
            <a:pPr marL="285750" indent="-285750">
              <a:buFontTx/>
              <a:buChar char="-"/>
            </a:pP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Μαζική Επικοινωνία και Ενημέρωση των επιχειρήσεων (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newsletter , email,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sms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Αναβάθμιση εξοπλισμού και υποδομών (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server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 για τη φιλοξενία των νέων υποδομών,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pc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της ομάδας εργασίας,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laptop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για τις παρουσιάσεις στις επιχειρήσεις)</a:t>
            </a:r>
            <a:endParaRPr lang="el-GR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l-GR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l-GR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465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500" b="1" dirty="0">
                <a:solidFill>
                  <a:schemeClr val="bg1"/>
                </a:solidFill>
              </a:rPr>
              <a:t>ΑΞΟΝΑΣ 1: ΑΝΑΒΑΘΜΙΣΗ ΤΗΣ ΨΗΦΙΑΚΗΣ ΥΠΟΔΟΜΗΣ ΤΟΥ ΕΠΙΜΕΛΗΤΗΡΙΟΥ ΣΕ ΛΟΓΙΣΜΙΚΟ ΚΑΙ ΥΛΙΚΟ</a:t>
            </a:r>
            <a:br>
              <a:rPr lang="el-GR" sz="2500" b="1" dirty="0">
                <a:solidFill>
                  <a:schemeClr val="bg1"/>
                </a:solidFill>
              </a:rPr>
            </a:br>
            <a:endParaRPr lang="el-GR" sz="2500" dirty="0">
              <a:solidFill>
                <a:schemeClr val="bg1"/>
              </a:solidFill>
            </a:endParaRPr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27" y="2332528"/>
            <a:ext cx="4131365" cy="43813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774" y="2953875"/>
            <a:ext cx="6481677" cy="3138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58160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500" b="1" dirty="0">
                <a:solidFill>
                  <a:schemeClr val="bg1"/>
                </a:solidFill>
              </a:rPr>
              <a:t>ΑΞΟΝΑΣ 2: ΥΠΟΔΟΧΗ ΚΑΙ ΕΞΥΠΗΡΕΤΗΣΗ ΑΙΤΗΜΑΤΩΝ ΤΩΝ ΕΠΙΧΕΙΡΗΣΕΩΝ (</a:t>
            </a:r>
            <a:r>
              <a:rPr lang="en-US" sz="2500" b="1" dirty="0">
                <a:solidFill>
                  <a:schemeClr val="bg1"/>
                </a:solidFill>
              </a:rPr>
              <a:t>ONE STOP SHOP)</a:t>
            </a:r>
            <a:endParaRPr lang="el-GR" sz="2500" dirty="0">
              <a:solidFill>
                <a:schemeClr val="bg1"/>
              </a:solidFill>
            </a:endParaRPr>
          </a:p>
        </p:txBody>
      </p:sp>
      <p:sp>
        <p:nvSpPr>
          <p:cNvPr id="3" name="Θέση κειμένου 2"/>
          <p:cNvSpPr>
            <a:spLocks noGrp="1"/>
          </p:cNvSpPr>
          <p:nvPr>
            <p:ph type="body" sz="half" idx="2"/>
          </p:nvPr>
        </p:nvSpPr>
        <p:spPr>
          <a:xfrm>
            <a:off x="1154954" y="3385751"/>
            <a:ext cx="10501587" cy="3237471"/>
          </a:xfrm>
        </p:spPr>
        <p:txBody>
          <a:bodyPr>
            <a:normAutofit/>
          </a:bodyPr>
          <a:lstStyle/>
          <a:p>
            <a:endParaRPr lang="el-GR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Εφαρμογή διαδικτυακής εξυπηρέτησης των επιχειρήσεων </a:t>
            </a:r>
          </a:p>
          <a:p>
            <a:pPr marL="285750" indent="-285750">
              <a:buFontTx/>
              <a:buChar char="-"/>
            </a:pP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Εφαρμογή ηλεκτρονικής υποβολής και διαχείρισης των αιτημάτων των επιχειρήσεων</a:t>
            </a:r>
          </a:p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E-CHAMBER</a:t>
            </a:r>
            <a:endParaRPr lang="el-GR" sz="2000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l-GR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l-GR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689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500" b="1" dirty="0">
                <a:solidFill>
                  <a:schemeClr val="bg1"/>
                </a:solidFill>
              </a:rPr>
              <a:t>ΑΞΟΝΑΣ 2: ΥΠΟΔΟΧΗ ΚΑΙ ΕΞΥΠΗΡΕΤΗΣΗ ΑΙΤΗΜΑΤΩΝ ΤΩΝ ΕΠΙΧΕΙΡΗΣΕΩΝ (</a:t>
            </a:r>
            <a:r>
              <a:rPr lang="en-US" sz="2500" b="1" dirty="0">
                <a:solidFill>
                  <a:schemeClr val="bg1"/>
                </a:solidFill>
              </a:rPr>
              <a:t>ONE STOP SHOP)</a:t>
            </a:r>
            <a:br>
              <a:rPr lang="el-GR" sz="2500" b="1" dirty="0">
                <a:solidFill>
                  <a:schemeClr val="bg1"/>
                </a:solidFill>
              </a:rPr>
            </a:br>
            <a:endParaRPr lang="el-GR" sz="2500" dirty="0">
              <a:solidFill>
                <a:schemeClr val="bg1"/>
              </a:solidFill>
            </a:endParaRP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08" y="2479933"/>
            <a:ext cx="10243789" cy="39785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00268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500" b="1" dirty="0">
                <a:solidFill>
                  <a:schemeClr val="bg1"/>
                </a:solidFill>
              </a:rPr>
              <a:t>ΑΞΟΝΑΣ 3: ΠΑΡΟΧΗ ΕΞΕΙΔΙΚΕΥΜΕΝΗΣ ΕΠΙΧΕΙΡΗΜΑΤΙΚΗΣ ΠΛΗΡΟΦΟΡΗΣΗΣ ΚΑΙ ΣΥΜΒΟΥΛΩΝ</a:t>
            </a:r>
            <a:endParaRPr lang="el-GR" sz="2500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sz="half" idx="2"/>
          </p:nvPr>
        </p:nvSpPr>
        <p:spPr>
          <a:xfrm>
            <a:off x="1154954" y="3385751"/>
            <a:ext cx="10501587" cy="3237471"/>
          </a:xfrm>
        </p:spPr>
        <p:txBody>
          <a:bodyPr>
            <a:normAutofit/>
          </a:bodyPr>
          <a:lstStyle/>
          <a:p>
            <a:endParaRPr lang="el-GR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Εξειδικευμένη Επιχειρηματική Πληροφόρηση και Συμβουλές (Ηλεκτρονικός Σύμβουλος των επιχειρήσεων του Νομού)</a:t>
            </a:r>
          </a:p>
          <a:p>
            <a:pPr marL="285750" indent="-285750">
              <a:buFontTx/>
              <a:buChar char="-"/>
            </a:pP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Εφαρμογή Αποτίμησης Αξίας Επιχείρησης (εφαρμογή όπου συντάσσεται συνοπτική εκτίμηση της Αξίας της Επιχείρησης)</a:t>
            </a:r>
          </a:p>
          <a:p>
            <a:pPr algn="ctr"/>
            <a:endParaRPr lang="el-GR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ON-LINE </a:t>
            </a:r>
            <a:r>
              <a:rPr lang="el-GR" sz="2000" b="1" dirty="0">
                <a:solidFill>
                  <a:schemeClr val="accent1">
                    <a:lumMod val="50000"/>
                  </a:schemeClr>
                </a:solidFill>
              </a:rPr>
              <a:t>ΣΥΜΒΟΥΛΟΣ ΤΟΥ ΕΠΙΧΕΙΡΗΜΑΤΙΑ</a:t>
            </a:r>
            <a:endParaRPr lang="el-GR" sz="2000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l-GR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l-GR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490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500" b="1" dirty="0">
                <a:solidFill>
                  <a:schemeClr val="bg1"/>
                </a:solidFill>
              </a:rPr>
              <a:t>ΑΞΟΝΑΣ 3: ΠΑΡΟΧΗ ΕΞΕΙΔΙΚΕΥΜΕΝΗΣ ΕΠΙΧΕΙΡΗΜΑΤΙΚΗΣ ΠΛΗΡΟΦΟΡΗΣΗΣ ΚΑΙ ΣΥΜΒΟΥΛΩΝ</a:t>
            </a:r>
            <a:br>
              <a:rPr lang="el-GR" sz="2500" b="1" dirty="0">
                <a:solidFill>
                  <a:schemeClr val="bg1"/>
                </a:solidFill>
              </a:rPr>
            </a:br>
            <a:endParaRPr lang="el-GR" sz="2500" b="1" dirty="0">
              <a:solidFill>
                <a:schemeClr val="bg1"/>
              </a:solidFill>
            </a:endParaRP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589" y="2339888"/>
            <a:ext cx="8985989" cy="4449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66377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500" b="1" dirty="0">
                <a:solidFill>
                  <a:schemeClr val="bg1"/>
                </a:solidFill>
              </a:rPr>
              <a:t>ΑΞΟΝΑΣ 4: ΠΑΡΑΤΗΡΗΤΗΡΙΟ ΕΠΙΧΕΙΡΗΜΑΤΙΚΟΤΗΤΑΣ</a:t>
            </a:r>
            <a:endParaRPr lang="el-GR" sz="2500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sz="half" idx="2"/>
          </p:nvPr>
        </p:nvSpPr>
        <p:spPr>
          <a:xfrm>
            <a:off x="1154954" y="3385751"/>
            <a:ext cx="10501587" cy="3237471"/>
          </a:xfrm>
        </p:spPr>
        <p:txBody>
          <a:bodyPr>
            <a:normAutofit/>
          </a:bodyPr>
          <a:lstStyle/>
          <a:p>
            <a:endParaRPr lang="el-GR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Διασύνδεση του συστήματος σε πραγματικό χρόνο με το υπάρχον ΟΠΣ του Επιμελητηρίου (Μητρώο Επιχειρήσεων) και το Ψηφιακό Αποθετήριο για την άντληση στοιχείων</a:t>
            </a:r>
          </a:p>
          <a:p>
            <a:pPr algn="ctr"/>
            <a:endParaRPr lang="el-GR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l-GR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l-GR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274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500" b="1" dirty="0">
                <a:solidFill>
                  <a:schemeClr val="bg1"/>
                </a:solidFill>
              </a:rPr>
              <a:t>ΑΞΟΝΑΣ 4: ΠΑΡΑΤΗΡΗΤΗΡΙΟ ΕΠΙΧΕΙΡΗΜΑΤΙΚΟΤΗΤΑΣ</a:t>
            </a:r>
            <a:br>
              <a:rPr lang="el-GR" sz="2500" b="1" dirty="0">
                <a:solidFill>
                  <a:schemeClr val="bg1"/>
                </a:solidFill>
              </a:rPr>
            </a:br>
            <a:endParaRPr lang="el-GR" sz="2500" b="1" dirty="0">
              <a:solidFill>
                <a:schemeClr val="bg1"/>
              </a:solidFill>
            </a:endParaRPr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577" y="2520779"/>
            <a:ext cx="10468762" cy="3779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76443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500" b="1" dirty="0">
                <a:solidFill>
                  <a:schemeClr val="bg1"/>
                </a:solidFill>
              </a:rPr>
              <a:t>ΑΞΟΝΑΣ 5: ΕΞΩΣΤΡΕΦΕΙΑ ΨΗΦΙΑΚΩΝ ΥΠΗΡΕΣΙΩΝ ΚΑΙ ΔΙΑΣΥΝΔΕΣΗ ΜΕ ΤΙΣ ΤΟΠΙΚΕΣ ΕΠΙΧΕΙΡΗΣΕΙΣ</a:t>
            </a:r>
            <a:endParaRPr lang="el-GR" sz="2500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sz="half" idx="2"/>
          </p:nvPr>
        </p:nvSpPr>
        <p:spPr>
          <a:xfrm>
            <a:off x="1154954" y="3385751"/>
            <a:ext cx="10501587" cy="323747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Ψηφιακό Αποθετήριο Επιχειρηματικών Δεδομένων</a:t>
            </a:r>
          </a:p>
          <a:p>
            <a:pPr marL="285750" indent="-285750">
              <a:buFontTx/>
              <a:buChar char="-"/>
            </a:pP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Μηχανισμός διάθεσης ανοικτών δεδομένων (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OPEN DAT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Α)</a:t>
            </a:r>
          </a:p>
          <a:p>
            <a:pPr marL="285750" indent="-285750">
              <a:buFontTx/>
              <a:buChar char="-"/>
            </a:pP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Εφαρμογή Προβολής και Ηλεκτρονικής Συνεργασίας των Επιχειρήσεων (</a:t>
            </a:r>
            <a:r>
              <a:rPr lang="el-GR" b="1" dirty="0">
                <a:solidFill>
                  <a:schemeClr val="accent1">
                    <a:lumMod val="50000"/>
                  </a:schemeClr>
                </a:solidFill>
              </a:rPr>
              <a:t>Επιχειρηματικός Οδηγός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Mobile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εφαρμογή για την προβολή του συνολικού Τουριστικού Προϊόντος του νομού </a:t>
            </a:r>
          </a:p>
          <a:p>
            <a:pPr algn="ctr"/>
            <a:endParaRPr lang="el-GR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l-GR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l-GR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305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500" b="1" dirty="0">
                <a:solidFill>
                  <a:schemeClr val="bg1"/>
                </a:solidFill>
              </a:rPr>
              <a:t>ΑΞΟΝΑΣ 5: ΕΞΩΣΤΡΕΦΕΙΑ ΨΗΦΙΑΚΩΝ ΥΠΗΡΕΣΙΩΝ ΚΑΙ ΔΙΑΣΥΝΔΕΣΗ ΜΕ ΤΙΣ ΤΟΠΙΚΕΣ ΕΠΙΧΕΙΡΗΣΕΙΣ</a:t>
            </a:r>
            <a:br>
              <a:rPr lang="el-GR" sz="2500" b="1" dirty="0">
                <a:solidFill>
                  <a:schemeClr val="bg1"/>
                </a:solidFill>
              </a:rPr>
            </a:br>
            <a:endParaRPr lang="el-GR" sz="2500" b="1" dirty="0">
              <a:solidFill>
                <a:schemeClr val="bg1"/>
              </a:solidFill>
            </a:endParaRP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36" y="2425317"/>
            <a:ext cx="5677256" cy="20560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30" y="4580189"/>
            <a:ext cx="7760043" cy="2161134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176" y="2425317"/>
            <a:ext cx="4600710" cy="27519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40442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Αποτελέσματα του έργου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l-GR" sz="2200" dirty="0"/>
              <a:t>Ψηφιακή αναβάθμιση του Επιμελητηρίου Άρτας σε υποδομές και λογισμικά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l-GR" sz="2200" dirty="0"/>
              <a:t>Νέο ολοκληρωμένο ΟΠΣ του Επιμελητηρίου (ΠΡΩΤΕΑΣ </a:t>
            </a:r>
            <a:r>
              <a:rPr lang="en-US" sz="2200" dirty="0"/>
              <a:t>CLOUD) </a:t>
            </a:r>
            <a:r>
              <a:rPr lang="el-GR" sz="2200" dirty="0"/>
              <a:t>και σύνδεση με τη νέα ιστοσελίδα </a:t>
            </a:r>
            <a:r>
              <a:rPr lang="en-US" sz="2200" dirty="0"/>
              <a:t>(</a:t>
            </a:r>
            <a:r>
              <a:rPr lang="en-US" sz="2200" dirty="0">
                <a:hlinkClick r:id="rId2"/>
              </a:rPr>
              <a:t>www.e-artas.gr</a:t>
            </a:r>
            <a:r>
              <a:rPr lang="en-US" sz="2200" dirty="0"/>
              <a:t>) </a:t>
            </a:r>
            <a:r>
              <a:rPr lang="el-GR" sz="2200" dirty="0"/>
              <a:t>και τις εφαρμογές του έργου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l-GR" sz="2200" dirty="0"/>
              <a:t>Ανάπτυξη νέων εφαρμογών – υπηρεσιών ως προς τις επιχειρήσεις – μέλη του Επιμελητηρίου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l-GR" sz="2200" dirty="0"/>
              <a:t>Εξωστρέφεια του Επιμελητηρίου με ευέλικτο, ψηφιακό τρόπο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0139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F5AF55F-BF05-AEAB-D17E-767E874E2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Ευχαριστούμε πολύ! 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6165997-BF2D-182C-2A17-A0BEF629F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5" y="5024967"/>
            <a:ext cx="8825659" cy="1560560"/>
          </a:xfrm>
        </p:spPr>
        <p:txBody>
          <a:bodyPr>
            <a:normAutofit/>
          </a:bodyPr>
          <a:lstStyle/>
          <a:p>
            <a:r>
              <a:rPr lang="el-GR" dirty="0"/>
              <a:t>Χριστίνα Μανιφάβα</a:t>
            </a:r>
          </a:p>
          <a:p>
            <a:r>
              <a:rPr lang="el-GR" dirty="0"/>
              <a:t>Ειδικός Συνεργάτης Επιμελητηρίου Άρτας</a:t>
            </a:r>
          </a:p>
          <a:p>
            <a:r>
              <a:rPr lang="el-GR" dirty="0"/>
              <a:t>Μέλος Ομάδας Έργου</a:t>
            </a:r>
          </a:p>
        </p:txBody>
      </p:sp>
    </p:spTree>
    <p:extLst>
      <p:ext uri="{BB962C8B-B14F-4D97-AF65-F5344CB8AC3E}">
        <p14:creationId xmlns:p14="http://schemas.microsoft.com/office/powerpoint/2010/main" val="276543890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Αίθουσα συσκέψεων &quot;Ιόν&quot;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Αίθουσα συσκέψεων (Ιόντα)</Template>
  <TotalTime>208</TotalTime>
  <Words>554</Words>
  <Application>Microsoft Office PowerPoint</Application>
  <PresentationFormat>Ευρεία οθόνη</PresentationFormat>
  <Paragraphs>66</Paragraphs>
  <Slides>17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22" baseType="lpstr">
      <vt:lpstr>Arial</vt:lpstr>
      <vt:lpstr>Century Gothic</vt:lpstr>
      <vt:lpstr>Wingdings</vt:lpstr>
      <vt:lpstr>Wingdings 3</vt:lpstr>
      <vt:lpstr>Αίθουσα συσκέψεων "Ιόν"</vt:lpstr>
      <vt:lpstr>«ΑΝΑΠΤΥΞΗ ΕΦΑΡΜΟΓΩΝ ΤΠΕ ΤΟΥ ΕΠΙΜΕΛΗΤΗΡΙΟΥ ΑΡΤΑΣ ΓΙΑ ΗΛΕΚΤΡΟΝΙΚΗ ΔΙΑΚΥΒΕΡΝΗΣΗ ΚΑΙ ΨΗΦΙΑΚΕΣ ΥΠΗΡΕΣΙΕΣ ΕΝΙΣΧΥΣΗΣ ΤΗΣ ΤΟΠΙΚΗΣ ΕΠΙΧΕΙΡΗΜΑΤΙΚΟΤΗΤΑΣ»</vt:lpstr>
      <vt:lpstr>Συνοπτική παρουσίαση του έργου</vt:lpstr>
      <vt:lpstr>4 ΦΑΣΕΙΣ ΤΟΥ ΈΡΓΟΥ</vt:lpstr>
      <vt:lpstr>Γενικά στοιχεία του έργου</vt:lpstr>
      <vt:lpstr>Συστήματα και Υπηρεσίες ΤΠΕ που δημιουργήθηκαν με την ολοκλήρωση του έργου</vt:lpstr>
      <vt:lpstr>ΑΞΟΝΑΣ 1: ΑΝΑΒΑΘΜΙΣΗ ΤΗΣ ΨΗΦΙΑΚΗΣ ΥΠΟΔΟΜΗΣ ΤΟΥ ΕΠΙΜΕΛΗΤΗΡΙΟΥ ΣΕ ΛΟΓΙΣΜΙΚΟ ΚΑΙ ΥΛΙΚΟ </vt:lpstr>
      <vt:lpstr>ΑΞΟΝΑΣ 1: ΑΝΑΒΑΘΜΙΣΗ ΤΗΣ ΨΗΦΙΑΚΗΣ ΥΠΟΔΟΜΗΣ ΤΟΥ ΕΠΙΜΕΛΗΤΗΡΙΟΥ ΣΕ ΛΟΓΙΣΜΙΚΟ ΚΑΙ ΥΛΙΚΟ </vt:lpstr>
      <vt:lpstr>ΑΞΟΝΑΣ 2: ΥΠΟΔΟΧΗ ΚΑΙ ΕΞΥΠΗΡΕΤΗΣΗ ΑΙΤΗΜΑΤΩΝ ΤΩΝ ΕΠΙΧΕΙΡΗΣΕΩΝ (ONE STOP SHOP)</vt:lpstr>
      <vt:lpstr>ΑΞΟΝΑΣ 2: ΥΠΟΔΟΧΗ ΚΑΙ ΕΞΥΠΗΡΕΤΗΣΗ ΑΙΤΗΜΑΤΩΝ ΤΩΝ ΕΠΙΧΕΙΡΗΣΕΩΝ (ONE STOP SHOP) </vt:lpstr>
      <vt:lpstr>ΑΞΟΝΑΣ 3: ΠΑΡΟΧΗ ΕΞΕΙΔΙΚΕΥΜΕΝΗΣ ΕΠΙΧΕΙΡΗΜΑΤΙΚΗΣ ΠΛΗΡΟΦΟΡΗΣΗΣ ΚΑΙ ΣΥΜΒΟΥΛΩΝ</vt:lpstr>
      <vt:lpstr>ΑΞΟΝΑΣ 3: ΠΑΡΟΧΗ ΕΞΕΙΔΙΚΕΥΜΕΝΗΣ ΕΠΙΧΕΙΡΗΜΑΤΙΚΗΣ ΠΛΗΡΟΦΟΡΗΣΗΣ ΚΑΙ ΣΥΜΒΟΥΛΩΝ </vt:lpstr>
      <vt:lpstr>ΑΞΟΝΑΣ 4: ΠΑΡΑΤΗΡΗΤΗΡΙΟ ΕΠΙΧΕΙΡΗΜΑΤΙΚΟΤΗΤΑΣ</vt:lpstr>
      <vt:lpstr>ΑΞΟΝΑΣ 4: ΠΑΡΑΤΗΡΗΤΗΡΙΟ ΕΠΙΧΕΙΡΗΜΑΤΙΚΟΤΗΤΑΣ </vt:lpstr>
      <vt:lpstr>ΑΞΟΝΑΣ 5: ΕΞΩΣΤΡΕΦΕΙΑ ΨΗΦΙΑΚΩΝ ΥΠΗΡΕΣΙΩΝ ΚΑΙ ΔΙΑΣΥΝΔΕΣΗ ΜΕ ΤΙΣ ΤΟΠΙΚΕΣ ΕΠΙΧΕΙΡΗΣΕΙΣ</vt:lpstr>
      <vt:lpstr>ΑΞΟΝΑΣ 5: ΕΞΩΣΤΡΕΦΕΙΑ ΨΗΦΙΑΚΩΝ ΥΠΗΡΕΣΙΩΝ ΚΑΙ ΔΙΑΣΥΝΔΕΣΗ ΜΕ ΤΙΣ ΤΟΠΙΚΕΣ ΕΠΙΧΕΙΡΗΣΕΙΣ </vt:lpstr>
      <vt:lpstr>Αποτελέσματα του έργου</vt:lpstr>
      <vt:lpstr>Ευχαριστούμε πολύ!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«ΑΝΑΠΤΥΞΗ ΕΦΑΡΜΟΓΩΝ ΤΠΕ ΤΟΥ ΕΠΙΜΕΛΗΤΗΡΙΟΥ ΑΡΤΑΣ ΓΙΑ ΗΛΕΚΤΡΟΝΙΚΗ ΔΙΑΚΥΒΕΡΝΗΣΗ ΚΑΙ ΨΗΦΙΑΚΕΣ ΥΠΗΡΕΣΙΕΣ ΕΝΙΣΧΥΣΗΣ ΤΗΣ ΤΟΠΙΚΗΣ ΕΠΙΧΕΙΡΗΜΑΤΙΚΟΤΗΤΑΣ»</dc:title>
  <dc:creator>e-artas R5 ΣΤ2</dc:creator>
  <cp:lastModifiedBy>career way</cp:lastModifiedBy>
  <cp:revision>30</cp:revision>
  <dcterms:created xsi:type="dcterms:W3CDTF">2022-07-05T07:08:06Z</dcterms:created>
  <dcterms:modified xsi:type="dcterms:W3CDTF">2022-07-05T21:06:51Z</dcterms:modified>
</cp:coreProperties>
</file>