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9.xml" ContentType="application/vnd.openxmlformats-officedocument.drawingml.chart+xml"/>
  <Override PartName="/ppt/charts/chart7.xml" ContentType="application/vnd.openxmlformats-officedocument.drawingml.chart+xml"/>
  <Override PartName="/ppt/notesSlides/notesSlide9.xml" ContentType="application/vnd.openxmlformats-officedocument.presentationml.notesSlide+xml"/>
  <Override PartName="/ppt/charts/chart3.xml" ContentType="application/vnd.openxmlformats-officedocument.drawingml.chart+xml"/>
  <Override PartName="/ppt/charts/chart5.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theme/themeOverride4.xml" ContentType="application/vnd.openxmlformats-officedocument.themeOverr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charts/chart8.xml" ContentType="application/vnd.openxmlformats-officedocument.drawingml.chart+xml"/>
  <Override PartName="/ppt/slideLayouts/slideLayout10.xml" ContentType="application/vnd.openxmlformats-officedocument.presentationml.slideLayout+xml"/>
  <Override PartName="/ppt/charts/chart6.xml" ContentType="application/vnd.openxmlformats-officedocument.drawingml.char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charts/chart4.xml" ContentType="application/vnd.openxmlformats-officedocument.drawingml.chart+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852" r:id="rId1"/>
  </p:sldMasterIdLst>
  <p:notesMasterIdLst>
    <p:notesMasterId r:id="rId44"/>
  </p:notesMasterIdLst>
  <p:handoutMasterIdLst>
    <p:handoutMasterId r:id="rId45"/>
  </p:handoutMasterIdLst>
  <p:sldIdLst>
    <p:sldId id="256" r:id="rId2"/>
    <p:sldId id="283" r:id="rId3"/>
    <p:sldId id="284" r:id="rId4"/>
    <p:sldId id="285" r:id="rId5"/>
    <p:sldId id="286" r:id="rId6"/>
    <p:sldId id="287" r:id="rId7"/>
    <p:sldId id="288" r:id="rId8"/>
    <p:sldId id="289" r:id="rId9"/>
    <p:sldId id="290" r:id="rId10"/>
    <p:sldId id="291" r:id="rId11"/>
    <p:sldId id="292" r:id="rId12"/>
    <p:sldId id="293" r:id="rId13"/>
    <p:sldId id="294" r:id="rId14"/>
    <p:sldId id="295" r:id="rId15"/>
    <p:sldId id="308" r:id="rId16"/>
    <p:sldId id="259" r:id="rId17"/>
    <p:sldId id="257" r:id="rId18"/>
    <p:sldId id="258" r:id="rId19"/>
    <p:sldId id="299" r:id="rId20"/>
    <p:sldId id="300" r:id="rId21"/>
    <p:sldId id="301" r:id="rId22"/>
    <p:sldId id="309" r:id="rId23"/>
    <p:sldId id="265" r:id="rId24"/>
    <p:sldId id="266" r:id="rId25"/>
    <p:sldId id="267" r:id="rId26"/>
    <p:sldId id="268" r:id="rId27"/>
    <p:sldId id="277" r:id="rId28"/>
    <p:sldId id="278" r:id="rId29"/>
    <p:sldId id="279" r:id="rId30"/>
    <p:sldId id="280" r:id="rId31"/>
    <p:sldId id="281" r:id="rId32"/>
    <p:sldId id="297" r:id="rId33"/>
    <p:sldId id="271" r:id="rId34"/>
    <p:sldId id="260" r:id="rId35"/>
    <p:sldId id="261" r:id="rId36"/>
    <p:sldId id="302" r:id="rId37"/>
    <p:sldId id="303" r:id="rId38"/>
    <p:sldId id="304" r:id="rId39"/>
    <p:sldId id="305" r:id="rId40"/>
    <p:sldId id="306" r:id="rId41"/>
    <p:sldId id="307" r:id="rId42"/>
    <p:sldId id="273" r:id="rId43"/>
  </p:sldIdLst>
  <p:sldSz cx="9144000" cy="6858000" type="screen4x3"/>
  <p:notesSz cx="6797675" cy="9926638"/>
  <p:defaultTextStyle>
    <a:defPPr>
      <a:defRPr lang="el-GR"/>
    </a:defPPr>
    <a:lvl1pPr algn="l" rtl="0" fontAlgn="base">
      <a:spcBef>
        <a:spcPct val="0"/>
      </a:spcBef>
      <a:spcAft>
        <a:spcPct val="0"/>
      </a:spcAft>
      <a:defRPr kern="1200">
        <a:solidFill>
          <a:schemeClr val="tx1"/>
        </a:solidFill>
        <a:latin typeface="Arial" charset="0"/>
        <a:ea typeface="ＭＳ Ｐゴシック" charset="-128"/>
        <a:cs typeface="+mn-cs"/>
      </a:defRPr>
    </a:lvl1pPr>
    <a:lvl2pPr marL="457200" algn="l" rtl="0" fontAlgn="base">
      <a:spcBef>
        <a:spcPct val="0"/>
      </a:spcBef>
      <a:spcAft>
        <a:spcPct val="0"/>
      </a:spcAft>
      <a:defRPr kern="1200">
        <a:solidFill>
          <a:schemeClr val="tx1"/>
        </a:solidFill>
        <a:latin typeface="Arial" charset="0"/>
        <a:ea typeface="ＭＳ Ｐゴシック" charset="-128"/>
        <a:cs typeface="+mn-cs"/>
      </a:defRPr>
    </a:lvl2pPr>
    <a:lvl3pPr marL="914400" algn="l" rtl="0" fontAlgn="base">
      <a:spcBef>
        <a:spcPct val="0"/>
      </a:spcBef>
      <a:spcAft>
        <a:spcPct val="0"/>
      </a:spcAft>
      <a:defRPr kern="1200">
        <a:solidFill>
          <a:schemeClr val="tx1"/>
        </a:solidFill>
        <a:latin typeface="Arial" charset="0"/>
        <a:ea typeface="ＭＳ Ｐゴシック" charset="-128"/>
        <a:cs typeface="+mn-cs"/>
      </a:defRPr>
    </a:lvl3pPr>
    <a:lvl4pPr marL="1371600" algn="l" rtl="0" fontAlgn="base">
      <a:spcBef>
        <a:spcPct val="0"/>
      </a:spcBef>
      <a:spcAft>
        <a:spcPct val="0"/>
      </a:spcAft>
      <a:defRPr kern="1200">
        <a:solidFill>
          <a:schemeClr val="tx1"/>
        </a:solidFill>
        <a:latin typeface="Arial" charset="0"/>
        <a:ea typeface="ＭＳ Ｐゴシック" charset="-128"/>
        <a:cs typeface="+mn-cs"/>
      </a:defRPr>
    </a:lvl4pPr>
    <a:lvl5pPr marL="1828800" algn="l" rtl="0" fontAlgn="base">
      <a:spcBef>
        <a:spcPct val="0"/>
      </a:spcBef>
      <a:spcAft>
        <a:spcPct val="0"/>
      </a:spcAft>
      <a:defRPr kern="1200">
        <a:solidFill>
          <a:schemeClr val="tx1"/>
        </a:solidFill>
        <a:latin typeface="Arial" charset="0"/>
        <a:ea typeface="ＭＳ Ｐゴシック" charset="-128"/>
        <a:cs typeface="+mn-cs"/>
      </a:defRPr>
    </a:lvl5pPr>
    <a:lvl6pPr marL="2286000" algn="l" defTabSz="914400" rtl="0" eaLnBrk="1" latinLnBrk="0" hangingPunct="1">
      <a:defRPr kern="1200">
        <a:solidFill>
          <a:schemeClr val="tx1"/>
        </a:solidFill>
        <a:latin typeface="Arial" charset="0"/>
        <a:ea typeface="ＭＳ Ｐゴシック" charset="-128"/>
        <a:cs typeface="+mn-cs"/>
      </a:defRPr>
    </a:lvl6pPr>
    <a:lvl7pPr marL="2743200" algn="l" defTabSz="914400" rtl="0" eaLnBrk="1" latinLnBrk="0" hangingPunct="1">
      <a:defRPr kern="1200">
        <a:solidFill>
          <a:schemeClr val="tx1"/>
        </a:solidFill>
        <a:latin typeface="Arial" charset="0"/>
        <a:ea typeface="ＭＳ Ｐゴシック" charset="-128"/>
        <a:cs typeface="+mn-cs"/>
      </a:defRPr>
    </a:lvl7pPr>
    <a:lvl8pPr marL="3200400" algn="l" defTabSz="914400" rtl="0" eaLnBrk="1" latinLnBrk="0" hangingPunct="1">
      <a:defRPr kern="1200">
        <a:solidFill>
          <a:schemeClr val="tx1"/>
        </a:solidFill>
        <a:latin typeface="Arial" charset="0"/>
        <a:ea typeface="ＭＳ Ｐゴシック" charset="-128"/>
        <a:cs typeface="+mn-cs"/>
      </a:defRPr>
    </a:lvl8pPr>
    <a:lvl9pPr marL="3657600" algn="l" defTabSz="914400" rtl="0" eaLnBrk="1" latinLnBrk="0" hangingPunct="1">
      <a:defRPr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66"/>
    <a:srgbClr val="264E2A"/>
    <a:srgbClr val="2E4B29"/>
    <a:srgbClr val="072025"/>
    <a:srgbClr val="1F4040"/>
    <a:srgbClr val="7FA415"/>
    <a:srgbClr val="7FA479"/>
    <a:srgbClr val="000000"/>
  </p:clrMru>
</p:presentationPr>
</file>

<file path=ppt/tableStyles.xml><?xml version="1.0" encoding="utf-8"?>
<a:tblStyleLst xmlns:a="http://schemas.openxmlformats.org/drawingml/2006/main" def="{5C22544A-7EE6-4342-B048-85BDC9FD1C3A}">
  <a:tblStyle styleId="{3C2FFA5D-87B4-456A-9821-1D502468CF0F}" styleName="Στυλ με θέμα 1 - Έμφαση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4" d="100"/>
          <a:sy n="84" d="100"/>
        </p:scale>
        <p:origin x="-1068"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240"/>
    </p:cViewPr>
  </p:sorterViewPr>
  <p:notesViewPr>
    <p:cSldViewPr>
      <p:cViewPr varScale="1">
        <p:scale>
          <a:sx n="79" d="100"/>
          <a:sy n="79" d="100"/>
        </p:scale>
        <p:origin x="-2046" y="-102"/>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Documents%20and%20Settings\demian\My%20Documents\Dropbox\Tsakanikas\Growth%20for%20Greece\Macro%20Presentation%20(MAY%202012).xlsx" TargetMode="Externa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peppas\Desktop\&#922;&#937;&#931;&#932;&#913;&#931;%20&#928;&#917;&#928;&#928;&#913;&#931;\&#924;&#917;&#923;&#917;&#932;&#917;&#931;\&#932;&#929;&#921;&#924;&#919;&#925;&#921;&#913;&#921;&#913;%20&#917;&#922;&#920;&#917;&#931;&#919;%2001.2013\&#932;&#961;&#953;&#956;&#951;&#957;&#953;&#945;&#943;&#945;%20&#963;&#964;&#959;&#953;&#967;&#949;&#943;&#945;\&#914;&#953;&#959;&#956;&#951;&#967;&#945;&#957;&#943;&#945;\&#916;&#953;&#940;&#947;&#961;&#945;&#956;&#956;&#945;%203.1...xlsx" TargetMode="External"/><Relationship Id="rId1" Type="http://schemas.openxmlformats.org/officeDocument/2006/relationships/themeOverride" Target="../theme/themeOverride1.xml"/></Relationships>
</file>

<file path=ppt/charts/_rels/chart3.xml.rels><?xml version="1.0" encoding="UTF-8" standalone="yes"?>
<Relationships xmlns="http://schemas.openxmlformats.org/package/2006/relationships"><Relationship Id="rId2" Type="http://schemas.openxmlformats.org/officeDocument/2006/relationships/oleObject" Target="file:///C:\Documents%20and%20Settings\peppas\Desktop\&#922;&#937;&#931;&#932;&#913;&#931;%20&#928;&#917;&#928;&#928;&#913;&#931;\&#924;&#917;&#923;&#917;&#932;&#917;&#931;\&#932;&#929;&#921;&#924;&#919;&#925;&#921;&#913;&#921;&#913;%20&#917;&#922;&#920;&#917;&#931;&#919;%2001.2013\&#932;&#961;&#953;&#956;&#951;&#957;&#953;&#945;&#943;&#945;%20&#963;&#964;&#959;&#953;&#967;&#949;&#943;&#945;\&#917;&#956;&#960;&#972;&#961;&#953;&#959;\&#923;&#953;&#945;&#957;&#953;&#954;&#972;%20&#917;&#956;&#960;&#972;&#961;&#953;&#959;_2005100_ev.xlsx" TargetMode="External"/><Relationship Id="rId1" Type="http://schemas.openxmlformats.org/officeDocument/2006/relationships/themeOverride" Target="../theme/themeOverride2.xml"/></Relationships>
</file>

<file path=ppt/charts/_rels/chart4.xml.rels><?xml version="1.0" encoding="UTF-8" standalone="yes"?>
<Relationships xmlns="http://schemas.openxmlformats.org/package/2006/relationships"><Relationship Id="rId2" Type="http://schemas.openxmlformats.org/officeDocument/2006/relationships/oleObject" Target="file:///C:\Documents%20and%20Settings\peppas\Desktop\&#922;&#937;&#931;&#932;&#913;&#931;%20&#928;&#917;&#928;&#928;&#913;&#931;\&#924;&#917;&#923;&#917;&#932;&#917;&#931;\&#932;&#929;&#921;&#924;&#919;&#925;&#921;&#913;&#921;&#913;%20&#917;&#922;&#920;&#917;&#931;&#919;%2001.2013\&#932;&#961;&#953;&#956;&#951;&#957;&#953;&#945;&#943;&#945;%20&#963;&#964;&#959;&#953;&#967;&#949;&#943;&#945;\&#917;&#956;&#960;&#972;&#961;&#953;&#959;\3.3-3.9.xlsx" TargetMode="External"/><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oleObject" Target="file:///C:\Documents%20and%20Settings\peppas\Desktop\&#922;&#937;&#931;&#932;&#913;&#931;%20&#928;&#917;&#928;&#928;&#913;&#931;\&#924;&#917;&#923;&#917;&#932;&#917;&#931;\&#932;&#929;&#921;&#924;&#919;&#925;&#921;&#913;&#921;&#913;%20&#917;&#922;&#920;&#917;&#931;&#919;%2001.2013\&#932;&#961;&#953;&#956;&#951;&#957;&#953;&#945;&#943;&#945;%20&#963;&#964;&#959;&#953;&#967;&#949;&#943;&#945;\&#922;&#945;&#964;&#945;&#963;&#954;&#949;&#965;&#941;&#962;\&#922;&#945;&#964;&#945;&#963;&#954;&#949;&#965;&#941;&#962;_&#916;&#953;&#940;&#947;&#961;&#945;&#956;&#956;&#945;%203.2_p%2065.xlsx" TargetMode="External"/><Relationship Id="rId1" Type="http://schemas.openxmlformats.org/officeDocument/2006/relationships/themeOverride" Target="../theme/themeOverride4.xml"/></Relationships>
</file>

<file path=ppt/charts/_rels/chart6.xml.rels><?xml version="1.0" encoding="UTF-8" standalone="yes"?>
<Relationships xmlns="http://schemas.openxmlformats.org/package/2006/relationships"><Relationship Id="rId2" Type="http://schemas.openxmlformats.org/officeDocument/2006/relationships/oleObject" Target="file:///C:\Documents%20and%20Settings\peppas\Desktop\&#922;&#937;&#931;&#932;&#913;&#931;%20&#928;&#917;&#928;&#928;&#913;&#931;\&#924;&#917;&#923;&#917;&#932;&#917;&#931;\&#932;&#929;&#921;&#924;&#919;&#925;&#921;&#913;&#921;&#913;%20&#917;&#922;&#920;&#917;&#931;&#919;%2001.2013\&#932;&#961;&#953;&#956;&#951;&#957;&#953;&#945;&#943;&#945;%20&#963;&#964;&#959;&#953;&#967;&#949;&#943;&#945;\&#922;&#945;&#964;&#945;&#963;&#954;&#949;&#965;&#941;&#962;\&#922;&#945;&#964;&#945;&#963;&#954;&#949;&#965;&#941;&#962;_&#916;&#953;&#940;&#947;&#961;&#945;&#956;&#956;&#945;%203.2_p%2065.xlsx" TargetMode="External"/><Relationship Id="rId1" Type="http://schemas.openxmlformats.org/officeDocument/2006/relationships/themeOverride" Target="../theme/themeOverride5.xml"/></Relationships>
</file>

<file path=ppt/charts/_rels/chart7.xml.rels><?xml version="1.0" encoding="UTF-8" standalone="yes"?>
<Relationships xmlns="http://schemas.openxmlformats.org/package/2006/relationships"><Relationship Id="rId2" Type="http://schemas.openxmlformats.org/officeDocument/2006/relationships/oleObject" Target="file:///C:\Documents%20and%20Settings\peppas\Desktop\&#924;&#913;&#922;&#929;&#927;&#935;&#929;&#927;&#925;&#921;&#913;%20&#913;&#925;&#917;&#929;&#915;&#927;&#921;.xls" TargetMode="External"/><Relationship Id="rId1" Type="http://schemas.openxmlformats.org/officeDocument/2006/relationships/themeOverride" Target="../theme/themeOverride6.xml"/></Relationships>
</file>

<file path=ppt/charts/_rels/chart8.xml.rels><?xml version="1.0" encoding="UTF-8" standalone="yes"?>
<Relationships xmlns="http://schemas.openxmlformats.org/package/2006/relationships"><Relationship Id="rId1" Type="http://schemas.openxmlformats.org/officeDocument/2006/relationships/oleObject" Target="file:///C:\Users\pavlou\SkyDrive\&#904;&#947;&#947;&#961;&#945;&#966;&#945;\IOBE%20Documents\&#932;&#961;&#953;&#956;&#951;&#957;&#953;&#945;&#943;&#945;%20&#904;&#954;&#952;&#949;&#963;&#951;\2013%201st%20Quarter\&#921;&#963;&#959;&#950;&#965;&#947;&#943;&#959;%20&#928;&#955;&#951;&#961;&#969;&#956;&#974;&#957;%20(&#917;&#964;&#942;&#963;&#953;&#945;).xlsx" TargetMode="External"/></Relationships>
</file>

<file path=ppt/charts/_rels/chart9.xml.rels><?xml version="1.0" encoding="UTF-8" standalone="yes"?>
<Relationships xmlns="http://schemas.openxmlformats.org/package/2006/relationships"><Relationship Id="rId2" Type="http://schemas.openxmlformats.org/officeDocument/2006/relationships/oleObject" Target="file:///C:\Users\pavlou\SkyDrive\&#904;&#947;&#947;&#961;&#945;&#966;&#945;\IOBE%20Documents\&#932;&#961;&#953;&#956;&#951;&#957;&#953;&#945;&#943;&#945;%20&#904;&#954;&#952;&#949;&#963;&#951;\&#915;&#949;&#957;&#953;&#954;&#940;\&#913;&#957;&#940;&#955;&#965;&#963;&#951;%20&#963;&#965;&#957;&#953;&#963;&#964;&#969;&#963;&#974;&#957;%20&#913;&#917;&#928;\Components_EL.STAT.xlsx" TargetMode="External"/><Relationship Id="rId1" Type="http://schemas.openxmlformats.org/officeDocument/2006/relationships/themeOverride" Target="../theme/themeOverride7.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l-GR"/>
  <c:chart>
    <c:autoTitleDeleted val="1"/>
    <c:plotArea>
      <c:layout>
        <c:manualLayout>
          <c:layoutTarget val="inner"/>
          <c:xMode val="edge"/>
          <c:yMode val="edge"/>
          <c:x val="6.7072719513847606E-2"/>
          <c:y val="2.4440238599097084E-2"/>
          <c:w val="0.88230270676792832"/>
          <c:h val="0.85779524570094112"/>
        </c:manualLayout>
      </c:layout>
      <c:barChart>
        <c:barDir val="col"/>
        <c:grouping val="clustered"/>
        <c:ser>
          <c:idx val="1"/>
          <c:order val="1"/>
          <c:tx>
            <c:strRef>
              <c:f>Fiscal!$C$170</c:f>
              <c:strCache>
                <c:ptCount val="1"/>
                <c:pt idx="0">
                  <c:v>EUR bn (rhs)</c:v>
                </c:pt>
              </c:strCache>
            </c:strRef>
          </c:tx>
          <c:spPr>
            <a:solidFill>
              <a:schemeClr val="accent3">
                <a:lumMod val="75000"/>
              </a:schemeClr>
            </a:solidFill>
            <a:ln>
              <a:noFill/>
            </a:ln>
          </c:spPr>
          <c:dLbls>
            <c:txPr>
              <a:bodyPr rot="-5400000" vert="horz"/>
              <a:lstStyle/>
              <a:p>
                <a:pPr>
                  <a:defRPr sz="800"/>
                </a:pPr>
                <a:endParaRPr lang="el-GR"/>
              </a:p>
            </c:txPr>
            <c:dLblPos val="inEnd"/>
            <c:showVal val="1"/>
          </c:dLbls>
          <c:cat>
            <c:strRef>
              <c:f>Fiscal!$A$171:$A$187</c:f>
              <c:strCach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strCache>
            </c:strRef>
          </c:cat>
          <c:val>
            <c:numRef>
              <c:f>Fiscal!$C$171:$C$187</c:f>
              <c:numCache>
                <c:formatCode>0.0</c:formatCode>
                <c:ptCount val="17"/>
                <c:pt idx="0">
                  <c:v>4.9649999999999945</c:v>
                </c:pt>
                <c:pt idx="1">
                  <c:v>2.9549999999999987</c:v>
                </c:pt>
                <c:pt idx="2">
                  <c:v>1.1679999999999944</c:v>
                </c:pt>
                <c:pt idx="3">
                  <c:v>-1.266</c:v>
                </c:pt>
                <c:pt idx="4">
                  <c:v>-4.7639999999999985</c:v>
                </c:pt>
                <c:pt idx="5">
                  <c:v>-1.4</c:v>
                </c:pt>
                <c:pt idx="6">
                  <c:v>-2.9209999999999998</c:v>
                </c:pt>
                <c:pt idx="7">
                  <c:v>-4.4669999999999996</c:v>
                </c:pt>
                <c:pt idx="8">
                  <c:v>-11.193</c:v>
                </c:pt>
                <c:pt idx="9">
                  <c:v>-24.7</c:v>
                </c:pt>
                <c:pt idx="10">
                  <c:v>-11.3</c:v>
                </c:pt>
                <c:pt idx="11">
                  <c:v>-5.0999999999999996</c:v>
                </c:pt>
                <c:pt idx="12">
                  <c:v>-2.9</c:v>
                </c:pt>
                <c:pt idx="13">
                  <c:v>0</c:v>
                </c:pt>
                <c:pt idx="14">
                  <c:v>2.8309999999999977</c:v>
                </c:pt>
                <c:pt idx="15">
                  <c:v>5.6339999999999995</c:v>
                </c:pt>
                <c:pt idx="16">
                  <c:v>8.4080000000000013</c:v>
                </c:pt>
              </c:numCache>
            </c:numRef>
          </c:val>
        </c:ser>
        <c:axId val="85759872"/>
        <c:axId val="86491520"/>
      </c:barChart>
      <c:lineChart>
        <c:grouping val="standard"/>
        <c:ser>
          <c:idx val="0"/>
          <c:order val="0"/>
          <c:tx>
            <c:strRef>
              <c:f>Fiscal!$B$170</c:f>
              <c:strCache>
                <c:ptCount val="1"/>
                <c:pt idx="0">
                  <c:v>% of GDP (lhs) </c:v>
                </c:pt>
              </c:strCache>
            </c:strRef>
          </c:tx>
          <c:spPr>
            <a:ln w="44450"/>
          </c:spPr>
          <c:marker>
            <c:symbol val="none"/>
          </c:marker>
          <c:dLbls>
            <c:dLbl>
              <c:idx val="3"/>
              <c:layout>
                <c:manualLayout>
                  <c:x val="-4.0643676689522096E-2"/>
                  <c:y val="3.2886913239502449E-2"/>
                </c:manualLayout>
              </c:layout>
              <c:showVal val="1"/>
            </c:dLbl>
            <c:dLbl>
              <c:idx val="4"/>
              <c:layout>
                <c:manualLayout>
                  <c:x val="-2.5011493347398179E-2"/>
                  <c:y val="3.0357150682617615E-2"/>
                </c:manualLayout>
              </c:layout>
              <c:showVal val="1"/>
            </c:dLbl>
            <c:dLbl>
              <c:idx val="5"/>
              <c:layout>
                <c:manualLayout>
                  <c:x val="-2.6574711681610807E-2"/>
                  <c:y val="4.3005963467041573E-2"/>
                </c:manualLayout>
              </c:layout>
              <c:showVal val="1"/>
            </c:dLbl>
            <c:dLbl>
              <c:idx val="6"/>
              <c:layout>
                <c:manualLayout>
                  <c:x val="-2.0321838344761034E-2"/>
                  <c:y val="3.7946239159369899E-2"/>
                </c:manualLayout>
              </c:layout>
              <c:showVal val="1"/>
            </c:dLbl>
            <c:dLbl>
              <c:idx val="7"/>
              <c:layout>
                <c:manualLayout>
                  <c:x val="-3.1264366684247914E-3"/>
                  <c:y val="1.2648812784423993E-2"/>
                </c:manualLayout>
              </c:layout>
              <c:showVal val="1"/>
            </c:dLbl>
            <c:dLbl>
              <c:idx val="8"/>
              <c:layout>
                <c:manualLayout>
                  <c:x val="-5.7839078365858394E-2"/>
                  <c:y val="1.5178575341308927E-2"/>
                </c:manualLayout>
              </c:layout>
              <c:showVal val="1"/>
            </c:dLbl>
            <c:dLbl>
              <c:idx val="13"/>
              <c:layout>
                <c:manualLayout>
                  <c:x val="-6.4091951702707914E-2"/>
                  <c:y val="-1.0119050227539221E-2"/>
                </c:manualLayout>
              </c:layout>
              <c:showVal val="1"/>
            </c:dLbl>
            <c:dLbl>
              <c:idx val="14"/>
              <c:layout>
                <c:manualLayout>
                  <c:x val="-2.0321838344761152E-2"/>
                  <c:y val="-3.7946438353271987E-2"/>
                </c:manualLayout>
              </c:layout>
              <c:showVal val="1"/>
            </c:dLbl>
            <c:txPr>
              <a:bodyPr/>
              <a:lstStyle/>
              <a:p>
                <a:pPr>
                  <a:defRPr sz="800"/>
                </a:pPr>
                <a:endParaRPr lang="el-GR"/>
              </a:p>
            </c:txPr>
            <c:showVal val="1"/>
          </c:dLbls>
          <c:cat>
            <c:strRef>
              <c:f>Fiscal!$A$171:$A$187</c:f>
              <c:strCache>
                <c:ptCount val="17"/>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strCache>
            </c:strRef>
          </c:cat>
          <c:val>
            <c:numRef>
              <c:f>Fiscal!$B$171:$B$187</c:f>
              <c:numCache>
                <c:formatCode>0.0%</c:formatCode>
                <c:ptCount val="17"/>
                <c:pt idx="0">
                  <c:v>3.6000000000000004E-2</c:v>
                </c:pt>
                <c:pt idx="1">
                  <c:v>2.0000000000000014E-2</c:v>
                </c:pt>
                <c:pt idx="2">
                  <c:v>7.0000000000000123E-3</c:v>
                </c:pt>
                <c:pt idx="3">
                  <c:v>-7.0000000000000123E-3</c:v>
                </c:pt>
                <c:pt idx="4">
                  <c:v>-2.6000000000000002E-2</c:v>
                </c:pt>
                <c:pt idx="5">
                  <c:v>-7.0000000000000123E-3</c:v>
                </c:pt>
                <c:pt idx="6">
                  <c:v>-1.4000000000000002E-2</c:v>
                </c:pt>
                <c:pt idx="7">
                  <c:v>-2.0000000000000014E-2</c:v>
                </c:pt>
                <c:pt idx="8">
                  <c:v>-4.8000000000000008E-2</c:v>
                </c:pt>
                <c:pt idx="9">
                  <c:v>-0.10600000000000002</c:v>
                </c:pt>
                <c:pt idx="10">
                  <c:v>-5.000000000000001E-2</c:v>
                </c:pt>
                <c:pt idx="11">
                  <c:v>-2.4000000000000004E-2</c:v>
                </c:pt>
                <c:pt idx="12">
                  <c:v>-1.4999999999999998E-2</c:v>
                </c:pt>
                <c:pt idx="13">
                  <c:v>0</c:v>
                </c:pt>
                <c:pt idx="14">
                  <c:v>1.4999999999999998E-2</c:v>
                </c:pt>
                <c:pt idx="15">
                  <c:v>3.0000000000000006E-2</c:v>
                </c:pt>
                <c:pt idx="16">
                  <c:v>4.5000000000000019E-2</c:v>
                </c:pt>
              </c:numCache>
            </c:numRef>
          </c:val>
        </c:ser>
        <c:marker val="1"/>
        <c:axId val="86494592"/>
        <c:axId val="86493056"/>
      </c:lineChart>
      <c:catAx>
        <c:axId val="85759872"/>
        <c:scaling>
          <c:orientation val="minMax"/>
        </c:scaling>
        <c:axPos val="b"/>
        <c:numFmt formatCode="General" sourceLinked="1"/>
        <c:tickLblPos val="low"/>
        <c:txPr>
          <a:bodyPr rot="-5400000" vert="horz"/>
          <a:lstStyle/>
          <a:p>
            <a:pPr>
              <a:defRPr sz="800"/>
            </a:pPr>
            <a:endParaRPr lang="el-GR"/>
          </a:p>
        </c:txPr>
        <c:crossAx val="86491520"/>
        <c:crosses val="autoZero"/>
        <c:auto val="1"/>
        <c:lblAlgn val="ctr"/>
        <c:lblOffset val="100"/>
      </c:catAx>
      <c:valAx>
        <c:axId val="86491520"/>
        <c:scaling>
          <c:orientation val="minMax"/>
        </c:scaling>
        <c:axPos val="l"/>
        <c:majorGridlines>
          <c:spPr>
            <a:ln>
              <a:solidFill>
                <a:schemeClr val="bg1"/>
              </a:solidFill>
            </a:ln>
          </c:spPr>
        </c:majorGridlines>
        <c:numFmt formatCode="0.0" sourceLinked="1"/>
        <c:tickLblPos val="nextTo"/>
        <c:txPr>
          <a:bodyPr/>
          <a:lstStyle/>
          <a:p>
            <a:pPr>
              <a:defRPr sz="800"/>
            </a:pPr>
            <a:endParaRPr lang="el-GR"/>
          </a:p>
        </c:txPr>
        <c:crossAx val="85759872"/>
        <c:crosses val="autoZero"/>
        <c:crossBetween val="between"/>
      </c:valAx>
      <c:valAx>
        <c:axId val="86493056"/>
        <c:scaling>
          <c:orientation val="minMax"/>
        </c:scaling>
        <c:axPos val="r"/>
        <c:numFmt formatCode="0.0%" sourceLinked="1"/>
        <c:tickLblPos val="nextTo"/>
        <c:txPr>
          <a:bodyPr/>
          <a:lstStyle/>
          <a:p>
            <a:pPr>
              <a:defRPr sz="800"/>
            </a:pPr>
            <a:endParaRPr lang="el-GR"/>
          </a:p>
        </c:txPr>
        <c:crossAx val="86494592"/>
        <c:crosses val="max"/>
        <c:crossBetween val="between"/>
      </c:valAx>
      <c:catAx>
        <c:axId val="86494592"/>
        <c:scaling>
          <c:orientation val="minMax"/>
        </c:scaling>
        <c:delete val="1"/>
        <c:axPos val="b"/>
        <c:numFmt formatCode="General" sourceLinked="1"/>
        <c:tickLblPos val="none"/>
        <c:crossAx val="86493056"/>
        <c:crosses val="autoZero"/>
        <c:auto val="1"/>
        <c:lblAlgn val="ctr"/>
        <c:lblOffset val="100"/>
      </c:catAx>
    </c:plotArea>
    <c:legend>
      <c:legendPos val="r"/>
      <c:layout>
        <c:manualLayout>
          <c:xMode val="edge"/>
          <c:yMode val="edge"/>
          <c:x val="5.7829809954781181E-2"/>
          <c:y val="0.63918013739214163"/>
          <c:w val="0.30623255790815945"/>
          <c:h val="0.18574865138441507"/>
        </c:manualLayout>
      </c:layout>
      <c:txPr>
        <a:bodyPr/>
        <a:lstStyle/>
        <a:p>
          <a:pPr>
            <a:defRPr sz="800"/>
          </a:pPr>
          <a:endParaRPr lang="el-GR"/>
        </a:p>
      </c:txPr>
    </c:legend>
    <c:plotVisOnly val="1"/>
    <c:dispBlanksAs val="gap"/>
  </c:chart>
  <c:spPr>
    <a:ln>
      <a:noFill/>
    </a:ln>
  </c:spPr>
  <c:txPr>
    <a:bodyPr/>
    <a:lstStyle/>
    <a:p>
      <a:pPr>
        <a:defRPr>
          <a:latin typeface="Arial  "/>
        </a:defRPr>
      </a:pPr>
      <a:endParaRPr lang="el-GR"/>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l-GR"/>
  <c:clrMapOvr bg1="lt1" tx1="dk1" bg2="lt2" tx2="dk2" accent1="accent1" accent2="accent2" accent3="accent3" accent4="accent4" accent5="accent5" accent6="accent6" hlink="hlink" folHlink="folHlink"/>
  <c:chart>
    <c:plotArea>
      <c:layout>
        <c:manualLayout>
          <c:layoutTarget val="inner"/>
          <c:xMode val="edge"/>
          <c:yMode val="edge"/>
          <c:x val="8.1237987750456944E-2"/>
          <c:y val="5.0314619922551151E-2"/>
          <c:w val="0.90715752988010168"/>
          <c:h val="0.73585131636730661"/>
        </c:manualLayout>
      </c:layout>
      <c:lineChart>
        <c:grouping val="standard"/>
        <c:ser>
          <c:idx val="0"/>
          <c:order val="0"/>
          <c:tx>
            <c:strRef>
              <c:f>'2010'!$G$2</c:f>
              <c:strCache>
                <c:ptCount val="1"/>
                <c:pt idx="0">
                  <c:v>Ευρωζώνη-17 
(ετήσια μεταβολή)</c:v>
                </c:pt>
              </c:strCache>
            </c:strRef>
          </c:tx>
          <c:spPr>
            <a:ln w="25400">
              <a:solidFill>
                <a:srgbClr val="000000"/>
              </a:solidFill>
              <a:prstDash val="solid"/>
            </a:ln>
          </c:spPr>
          <c:marker>
            <c:symbol val="diamond"/>
            <c:size val="4"/>
            <c:spPr>
              <a:solidFill>
                <a:srgbClr val="000000"/>
              </a:solidFill>
              <a:ln>
                <a:solidFill>
                  <a:srgbClr val="000000"/>
                </a:solidFill>
                <a:prstDash val="solid"/>
              </a:ln>
            </c:spPr>
          </c:marker>
          <c:cat>
            <c:strRef>
              <c:f>'2010'!$A$7:$A$39</c:f>
              <c:strCache>
                <c:ptCount val="33"/>
                <c:pt idx="0">
                  <c:v>α' τριμ. '05</c:v>
                </c:pt>
                <c:pt idx="1">
                  <c:v>β' τριμ. '05</c:v>
                </c:pt>
                <c:pt idx="2">
                  <c:v>γ' τριμ. '05</c:v>
                </c:pt>
                <c:pt idx="3">
                  <c:v>δ' τριμ. '05</c:v>
                </c:pt>
                <c:pt idx="4">
                  <c:v>α' τριμ. '06</c:v>
                </c:pt>
                <c:pt idx="5">
                  <c:v>β' τριμ. '06</c:v>
                </c:pt>
                <c:pt idx="6">
                  <c:v>γ' τριμ. '06</c:v>
                </c:pt>
                <c:pt idx="7">
                  <c:v>δ' τριμ. '06</c:v>
                </c:pt>
                <c:pt idx="8">
                  <c:v>α' τριμ. '07</c:v>
                </c:pt>
                <c:pt idx="9">
                  <c:v>β' τριμ. '07</c:v>
                </c:pt>
                <c:pt idx="10">
                  <c:v>γ' τριμ. '07</c:v>
                </c:pt>
                <c:pt idx="11">
                  <c:v>δ' τριμ. '07</c:v>
                </c:pt>
                <c:pt idx="12">
                  <c:v>α' τριμ. '08</c:v>
                </c:pt>
                <c:pt idx="13">
                  <c:v>β' τριμ. '08</c:v>
                </c:pt>
                <c:pt idx="14">
                  <c:v>γ' τριμ. '08</c:v>
                </c:pt>
                <c:pt idx="15">
                  <c:v>δ' τριμ. '08</c:v>
                </c:pt>
                <c:pt idx="16">
                  <c:v>α' τριμ. '09</c:v>
                </c:pt>
                <c:pt idx="17">
                  <c:v>β' τριμ. '09</c:v>
                </c:pt>
                <c:pt idx="18">
                  <c:v>γ' τριμ. '09</c:v>
                </c:pt>
                <c:pt idx="19">
                  <c:v>δ' τριμ. '09</c:v>
                </c:pt>
                <c:pt idx="20">
                  <c:v>α' τριμ. '10</c:v>
                </c:pt>
                <c:pt idx="21">
                  <c:v>β' τριμ. '10</c:v>
                </c:pt>
                <c:pt idx="22">
                  <c:v>γ'  τριμ.'10</c:v>
                </c:pt>
                <c:pt idx="23">
                  <c:v>δ' τριμ. '10</c:v>
                </c:pt>
                <c:pt idx="24">
                  <c:v>α' τριμ. '11</c:v>
                </c:pt>
                <c:pt idx="25">
                  <c:v>β' τριμ. '11</c:v>
                </c:pt>
                <c:pt idx="26">
                  <c:v>γ'  τριμ.'11</c:v>
                </c:pt>
                <c:pt idx="27">
                  <c:v>δ' τριμ. '11</c:v>
                </c:pt>
                <c:pt idx="28">
                  <c:v>α' τριμ. '12</c:v>
                </c:pt>
                <c:pt idx="29">
                  <c:v>β' τριμ.'12</c:v>
                </c:pt>
                <c:pt idx="30">
                  <c:v>γ' τριμ.'12</c:v>
                </c:pt>
                <c:pt idx="31">
                  <c:v>δ' τριμ. '12</c:v>
                </c:pt>
                <c:pt idx="32">
                  <c:v>Ιαν '13</c:v>
                </c:pt>
              </c:strCache>
            </c:strRef>
          </c:cat>
          <c:val>
            <c:numRef>
              <c:f>'2010'!$G$7:$G$39</c:f>
              <c:numCache>
                <c:formatCode>0.0%</c:formatCode>
                <c:ptCount val="33"/>
                <c:pt idx="0">
                  <c:v>1.1961967079030801E-2</c:v>
                </c:pt>
                <c:pt idx="1">
                  <c:v>7.4967075270996938E-3</c:v>
                </c:pt>
                <c:pt idx="2">
                  <c:v>1.5697792181486796E-2</c:v>
                </c:pt>
                <c:pt idx="3">
                  <c:v>2.7128251847352895E-2</c:v>
                </c:pt>
                <c:pt idx="4">
                  <c:v>3.3845221256819512E-2</c:v>
                </c:pt>
                <c:pt idx="5">
                  <c:v>4.6153846153846233E-2</c:v>
                </c:pt>
                <c:pt idx="6">
                  <c:v>4.5767274902782033E-2</c:v>
                </c:pt>
                <c:pt idx="7">
                  <c:v>4.3165467625899213E-2</c:v>
                </c:pt>
                <c:pt idx="8">
                  <c:v>4.5636665689436237E-2</c:v>
                </c:pt>
                <c:pt idx="9">
                  <c:v>3.5755478662053107E-2</c:v>
                </c:pt>
                <c:pt idx="10">
                  <c:v>3.9569031273836798E-2</c:v>
                </c:pt>
                <c:pt idx="11">
                  <c:v>3.4010392064242015E-2</c:v>
                </c:pt>
                <c:pt idx="12">
                  <c:v>3.1028037383177616E-2</c:v>
                </c:pt>
                <c:pt idx="13">
                  <c:v>1.2620638455827801E-2</c:v>
                </c:pt>
                <c:pt idx="14">
                  <c:v>-1.7426396404659306E-2</c:v>
                </c:pt>
                <c:pt idx="15">
                  <c:v>-8.9721333942439932E-2</c:v>
                </c:pt>
                <c:pt idx="16">
                  <c:v>-0.18192530819434416</c:v>
                </c:pt>
                <c:pt idx="17">
                  <c:v>-0.18475073313783016</c:v>
                </c:pt>
                <c:pt idx="18">
                  <c:v>-0.14589750770092408</c:v>
                </c:pt>
                <c:pt idx="19">
                  <c:v>-7.146441834788711E-2</c:v>
                </c:pt>
                <c:pt idx="20">
                  <c:v>4.9861495844875536E-2</c:v>
                </c:pt>
                <c:pt idx="21">
                  <c:v>9.2963129496403035E-2</c:v>
                </c:pt>
                <c:pt idx="22">
                  <c:v>7.2131147540983626E-2</c:v>
                </c:pt>
                <c:pt idx="23">
                  <c:v>8.0207545130256491E-2</c:v>
                </c:pt>
                <c:pt idx="24">
                  <c:v>6.5540897097625311E-2</c:v>
                </c:pt>
                <c:pt idx="25">
                  <c:v>4.2168055127018413E-2</c:v>
                </c:pt>
                <c:pt idx="26">
                  <c:v>4.2609582059123421E-2</c:v>
                </c:pt>
                <c:pt idx="27">
                  <c:v>1.2008405884117905E-3</c:v>
                </c:pt>
                <c:pt idx="28">
                  <c:v>-2.0998415213946003E-2</c:v>
                </c:pt>
                <c:pt idx="29">
                  <c:v>-2.8323300108556208E-2</c:v>
                </c:pt>
                <c:pt idx="30">
                  <c:v>-9.8748533437622993E-3</c:v>
                </c:pt>
                <c:pt idx="31">
                  <c:v>-9.0954522738630802E-3</c:v>
                </c:pt>
                <c:pt idx="32">
                  <c:v>-2.0843623431788989E-2</c:v>
                </c:pt>
              </c:numCache>
            </c:numRef>
          </c:val>
          <c:smooth val="1"/>
        </c:ser>
        <c:ser>
          <c:idx val="1"/>
          <c:order val="1"/>
          <c:tx>
            <c:strRef>
              <c:f>'2010'!$H$2</c:f>
              <c:strCache>
                <c:ptCount val="1"/>
                <c:pt idx="0">
                  <c:v>Ελλάδα 
(ετήσια μεταβολή)</c:v>
                </c:pt>
              </c:strCache>
            </c:strRef>
          </c:tx>
          <c:spPr>
            <a:ln w="25400">
              <a:solidFill>
                <a:srgbClr val="0000FF"/>
              </a:solidFill>
              <a:prstDash val="solid"/>
            </a:ln>
          </c:spPr>
          <c:marker>
            <c:symbol val="square"/>
            <c:size val="4"/>
            <c:spPr>
              <a:solidFill>
                <a:srgbClr val="0000FF"/>
              </a:solidFill>
              <a:ln>
                <a:solidFill>
                  <a:srgbClr val="0000FF"/>
                </a:solidFill>
                <a:prstDash val="solid"/>
              </a:ln>
            </c:spPr>
          </c:marker>
          <c:cat>
            <c:strRef>
              <c:f>'2010'!$A$7:$A$39</c:f>
              <c:strCache>
                <c:ptCount val="33"/>
                <c:pt idx="0">
                  <c:v>α' τριμ. '05</c:v>
                </c:pt>
                <c:pt idx="1">
                  <c:v>β' τριμ. '05</c:v>
                </c:pt>
                <c:pt idx="2">
                  <c:v>γ' τριμ. '05</c:v>
                </c:pt>
                <c:pt idx="3">
                  <c:v>δ' τριμ. '05</c:v>
                </c:pt>
                <c:pt idx="4">
                  <c:v>α' τριμ. '06</c:v>
                </c:pt>
                <c:pt idx="5">
                  <c:v>β' τριμ. '06</c:v>
                </c:pt>
                <c:pt idx="6">
                  <c:v>γ' τριμ. '06</c:v>
                </c:pt>
                <c:pt idx="7">
                  <c:v>δ' τριμ. '06</c:v>
                </c:pt>
                <c:pt idx="8">
                  <c:v>α' τριμ. '07</c:v>
                </c:pt>
                <c:pt idx="9">
                  <c:v>β' τριμ. '07</c:v>
                </c:pt>
                <c:pt idx="10">
                  <c:v>γ' τριμ. '07</c:v>
                </c:pt>
                <c:pt idx="11">
                  <c:v>δ' τριμ. '07</c:v>
                </c:pt>
                <c:pt idx="12">
                  <c:v>α' τριμ. '08</c:v>
                </c:pt>
                <c:pt idx="13">
                  <c:v>β' τριμ. '08</c:v>
                </c:pt>
                <c:pt idx="14">
                  <c:v>γ' τριμ. '08</c:v>
                </c:pt>
                <c:pt idx="15">
                  <c:v>δ' τριμ. '08</c:v>
                </c:pt>
                <c:pt idx="16">
                  <c:v>α' τριμ. '09</c:v>
                </c:pt>
                <c:pt idx="17">
                  <c:v>β' τριμ. '09</c:v>
                </c:pt>
                <c:pt idx="18">
                  <c:v>γ' τριμ. '09</c:v>
                </c:pt>
                <c:pt idx="19">
                  <c:v>δ' τριμ. '09</c:v>
                </c:pt>
                <c:pt idx="20">
                  <c:v>α' τριμ. '10</c:v>
                </c:pt>
                <c:pt idx="21">
                  <c:v>β' τριμ. '10</c:v>
                </c:pt>
                <c:pt idx="22">
                  <c:v>γ'  τριμ.'10</c:v>
                </c:pt>
                <c:pt idx="23">
                  <c:v>δ' τριμ. '10</c:v>
                </c:pt>
                <c:pt idx="24">
                  <c:v>α' τριμ. '11</c:v>
                </c:pt>
                <c:pt idx="25">
                  <c:v>β' τριμ. '11</c:v>
                </c:pt>
                <c:pt idx="26">
                  <c:v>γ'  τριμ.'11</c:v>
                </c:pt>
                <c:pt idx="27">
                  <c:v>δ' τριμ. '11</c:v>
                </c:pt>
                <c:pt idx="28">
                  <c:v>α' τριμ. '12</c:v>
                </c:pt>
                <c:pt idx="29">
                  <c:v>β' τριμ.'12</c:v>
                </c:pt>
                <c:pt idx="30">
                  <c:v>γ' τριμ.'12</c:v>
                </c:pt>
                <c:pt idx="31">
                  <c:v>δ' τριμ. '12</c:v>
                </c:pt>
                <c:pt idx="32">
                  <c:v>Ιαν '13</c:v>
                </c:pt>
              </c:strCache>
            </c:strRef>
          </c:cat>
          <c:val>
            <c:numRef>
              <c:f>'2010'!$H$7:$H$39</c:f>
              <c:numCache>
                <c:formatCode>0.0%</c:formatCode>
                <c:ptCount val="33"/>
                <c:pt idx="0">
                  <c:v>-1.4634645561847404E-2</c:v>
                </c:pt>
                <c:pt idx="1">
                  <c:v>-4.0127907705812309E-2</c:v>
                </c:pt>
                <c:pt idx="2">
                  <c:v>-5.606997532921181E-3</c:v>
                </c:pt>
                <c:pt idx="3">
                  <c:v>-2.6412027631043415E-3</c:v>
                </c:pt>
                <c:pt idx="4">
                  <c:v>9.5205123766660318E-3</c:v>
                </c:pt>
                <c:pt idx="5">
                  <c:v>2.6846952772878716E-2</c:v>
                </c:pt>
                <c:pt idx="6">
                  <c:v>-3.9309189328520311E-3</c:v>
                </c:pt>
                <c:pt idx="7">
                  <c:v>4.413661981395067E-4</c:v>
                </c:pt>
                <c:pt idx="8">
                  <c:v>2.6268861454046603E-2</c:v>
                </c:pt>
                <c:pt idx="9">
                  <c:v>1.0178117048346199E-2</c:v>
                </c:pt>
                <c:pt idx="10">
                  <c:v>3.0277544154751812E-2</c:v>
                </c:pt>
                <c:pt idx="11">
                  <c:v>2.5146774357756103E-2</c:v>
                </c:pt>
                <c:pt idx="12">
                  <c:v>-4.1168214930161241E-2</c:v>
                </c:pt>
                <c:pt idx="13">
                  <c:v>-2.2921914357682708E-2</c:v>
                </c:pt>
                <c:pt idx="14">
                  <c:v>-3.1271585557299912E-2</c:v>
                </c:pt>
                <c:pt idx="15">
                  <c:v>-7.524496822033902E-2</c:v>
                </c:pt>
                <c:pt idx="16">
                  <c:v>-8.7614135359308704E-2</c:v>
                </c:pt>
                <c:pt idx="17">
                  <c:v>-0.11414024233049802</c:v>
                </c:pt>
                <c:pt idx="18">
                  <c:v>-9.3472483308485232E-2</c:v>
                </c:pt>
                <c:pt idx="19">
                  <c:v>-6.8551995704313501E-2</c:v>
                </c:pt>
                <c:pt idx="20">
                  <c:v>-6.0351413292589515E-2</c:v>
                </c:pt>
                <c:pt idx="21">
                  <c:v>-4.9472535467442513E-2</c:v>
                </c:pt>
                <c:pt idx="22">
                  <c:v>-6.5784769395781414E-2</c:v>
                </c:pt>
                <c:pt idx="23">
                  <c:v>-5.9953881629515933E-2</c:v>
                </c:pt>
                <c:pt idx="24">
                  <c:v>-5.1626016260162701E-2</c:v>
                </c:pt>
                <c:pt idx="25">
                  <c:v>-0.11021814006888705</c:v>
                </c:pt>
                <c:pt idx="26">
                  <c:v>-4.3245311902028204E-2</c:v>
                </c:pt>
                <c:pt idx="27">
                  <c:v>-0.105887162714636</c:v>
                </c:pt>
                <c:pt idx="28">
                  <c:v>-7.9297042434633758E-2</c:v>
                </c:pt>
                <c:pt idx="29">
                  <c:v>-1.9784946236559103E-2</c:v>
                </c:pt>
                <c:pt idx="30">
                  <c:v>-2.8399999999999904E-2</c:v>
                </c:pt>
                <c:pt idx="31">
                  <c:v>-9.144947416551833E-4</c:v>
                </c:pt>
                <c:pt idx="32">
                  <c:v>-4.8780487804878335E-2</c:v>
                </c:pt>
              </c:numCache>
            </c:numRef>
          </c:val>
          <c:smooth val="1"/>
        </c:ser>
        <c:marker val="1"/>
        <c:axId val="86738048"/>
        <c:axId val="86739968"/>
      </c:lineChart>
      <c:catAx>
        <c:axId val="86738048"/>
        <c:scaling>
          <c:orientation val="minMax"/>
        </c:scaling>
        <c:axPos val="b"/>
        <c:numFmt formatCode="General" sourceLinked="1"/>
        <c:tickLblPos val="low"/>
        <c:spPr>
          <a:ln w="3175">
            <a:solidFill>
              <a:srgbClr val="000000"/>
            </a:solidFill>
            <a:prstDash val="solid"/>
          </a:ln>
        </c:spPr>
        <c:txPr>
          <a:bodyPr rot="-5400000" vert="horz"/>
          <a:lstStyle/>
          <a:p>
            <a:pPr>
              <a:defRPr sz="700" b="1" i="0" u="none" strike="noStrike" baseline="0">
                <a:solidFill>
                  <a:srgbClr val="000000"/>
                </a:solidFill>
                <a:latin typeface="Tahoma"/>
                <a:ea typeface="Tahoma"/>
                <a:cs typeface="Tahoma"/>
              </a:defRPr>
            </a:pPr>
            <a:endParaRPr lang="el-GR"/>
          </a:p>
        </c:txPr>
        <c:crossAx val="86739968"/>
        <c:crosses val="autoZero"/>
        <c:auto val="1"/>
        <c:lblAlgn val="ctr"/>
        <c:lblOffset val="100"/>
        <c:tickLblSkip val="1"/>
        <c:tickMarkSkip val="1"/>
      </c:catAx>
      <c:valAx>
        <c:axId val="86739968"/>
        <c:scaling>
          <c:orientation val="minMax"/>
          <c:max val="0.2"/>
          <c:min val="-0.2"/>
        </c:scaling>
        <c:axPos val="l"/>
        <c:majorGridlines>
          <c:spPr>
            <a:ln w="3175">
              <a:solidFill>
                <a:srgbClr val="C0C0C0"/>
              </a:solidFill>
              <a:prstDash val="sysDash"/>
            </a:ln>
          </c:spPr>
        </c:majorGridlines>
        <c:numFmt formatCode="0%" sourceLinked="0"/>
        <c:tickLblPos val="nextTo"/>
        <c:spPr>
          <a:ln w="3175">
            <a:solidFill>
              <a:srgbClr val="000000"/>
            </a:solidFill>
            <a:prstDash val="solid"/>
          </a:ln>
        </c:spPr>
        <c:txPr>
          <a:bodyPr rot="0" vert="horz"/>
          <a:lstStyle/>
          <a:p>
            <a:pPr>
              <a:defRPr sz="800" b="0" i="0" u="none" strike="noStrike" baseline="0">
                <a:solidFill>
                  <a:srgbClr val="000000"/>
                </a:solidFill>
                <a:latin typeface="Tahoma"/>
                <a:ea typeface="Tahoma"/>
                <a:cs typeface="Tahoma"/>
              </a:defRPr>
            </a:pPr>
            <a:endParaRPr lang="el-GR"/>
          </a:p>
        </c:txPr>
        <c:crossAx val="86738048"/>
        <c:crosses val="autoZero"/>
        <c:crossBetween val="between"/>
        <c:majorUnit val="5.0000000000000024E-2"/>
      </c:valAx>
      <c:spPr>
        <a:solidFill>
          <a:srgbClr val="FFFFFF"/>
        </a:solidFill>
        <a:ln w="25400">
          <a:noFill/>
        </a:ln>
      </c:spPr>
    </c:plotArea>
    <c:legend>
      <c:legendPos val="r"/>
      <c:layout>
        <c:manualLayout>
          <c:xMode val="edge"/>
          <c:yMode val="edge"/>
          <c:x val="0.11218588972316601"/>
          <c:y val="6.6038065996467402E-2"/>
          <c:w val="0.32495205023937124"/>
          <c:h val="6.9182720084518076E-2"/>
        </c:manualLayout>
      </c:layout>
      <c:spPr>
        <a:solidFill>
          <a:srgbClr val="FFFFFF"/>
        </a:solidFill>
        <a:ln w="25400">
          <a:noFill/>
        </a:ln>
      </c:spPr>
      <c:txPr>
        <a:bodyPr/>
        <a:lstStyle/>
        <a:p>
          <a:pPr>
            <a:defRPr sz="735" b="0" i="0" u="none" strike="noStrike" baseline="0">
              <a:solidFill>
                <a:srgbClr val="000000"/>
              </a:solidFill>
              <a:latin typeface="Tahoma"/>
              <a:ea typeface="Tahoma"/>
              <a:cs typeface="Tahoma"/>
            </a:defRPr>
          </a:pPr>
          <a:endParaRPr lang="el-GR"/>
        </a:p>
      </c:txPr>
    </c:legend>
    <c:plotVisOnly val="1"/>
    <c:dispBlanksAs val="gap"/>
  </c:chart>
  <c:spPr>
    <a:solidFill>
      <a:srgbClr val="FFFFFF"/>
    </a:solidFill>
    <a:ln w="9525">
      <a:noFill/>
    </a:ln>
  </c:spPr>
  <c:txPr>
    <a:bodyPr/>
    <a:lstStyle/>
    <a:p>
      <a:pPr>
        <a:defRPr sz="750" b="0" i="0" u="none" strike="noStrike" baseline="0">
          <a:solidFill>
            <a:srgbClr val="000000"/>
          </a:solidFill>
          <a:latin typeface="Tahoma"/>
          <a:ea typeface="Tahoma"/>
          <a:cs typeface="Tahoma"/>
        </a:defRPr>
      </a:pPr>
      <a:endParaRPr lang="el-GR"/>
    </a:p>
  </c:tx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lang val="el-GR"/>
  <c:clrMapOvr bg1="lt1" tx1="dk1" bg2="lt2" tx2="dk2" accent1="accent1" accent2="accent2" accent3="accent3" accent4="accent4" accent5="accent5" accent6="accent6" hlink="hlink" folHlink="folHlink"/>
  <c:chart>
    <c:plotArea>
      <c:layout>
        <c:manualLayout>
          <c:layoutTarget val="inner"/>
          <c:xMode val="edge"/>
          <c:yMode val="edge"/>
          <c:x val="5.9034040832228234E-2"/>
          <c:y val="4.0462484847032049E-2"/>
          <c:w val="0.88372170215516832"/>
          <c:h val="0.67052117746509166"/>
        </c:manualLayout>
      </c:layout>
      <c:barChart>
        <c:barDir val="col"/>
        <c:grouping val="clustered"/>
        <c:ser>
          <c:idx val="0"/>
          <c:order val="0"/>
          <c:tx>
            <c:strRef>
              <c:f>'Δείκτης Όγκου_Λιανικό Εμπόριο'!$B$232</c:f>
              <c:strCache>
                <c:ptCount val="1"/>
                <c:pt idx="0">
                  <c:v>Δείκτης Όγκου Λιανικού Εμπορίου (αριστερή κλίμακα)</c:v>
                </c:pt>
              </c:strCache>
            </c:strRef>
          </c:tx>
          <c:spPr>
            <a:solidFill>
              <a:srgbClr val="9999FF"/>
            </a:solidFill>
            <a:ln w="25400">
              <a:noFill/>
            </a:ln>
          </c:spPr>
          <c:cat>
            <c:strRef>
              <c:f>'Δείκτης Όγκου_Λιανικό Εμπόριο'!$A$129:$A$161</c:f>
              <c:strCache>
                <c:ptCount val="33"/>
                <c:pt idx="0">
                  <c:v>α' τριμ. '05</c:v>
                </c:pt>
                <c:pt idx="1">
                  <c:v>β' τριμ. '05</c:v>
                </c:pt>
                <c:pt idx="2">
                  <c:v>γ' τριμ. '05</c:v>
                </c:pt>
                <c:pt idx="3">
                  <c:v>δ' τριμ. '05</c:v>
                </c:pt>
                <c:pt idx="4">
                  <c:v>α' τριμ. '06</c:v>
                </c:pt>
                <c:pt idx="5">
                  <c:v>β' τριμ. '06</c:v>
                </c:pt>
                <c:pt idx="6">
                  <c:v>γ' τριμ. '06</c:v>
                </c:pt>
                <c:pt idx="7">
                  <c:v>δ' τριμ. '06</c:v>
                </c:pt>
                <c:pt idx="8">
                  <c:v>α' τριμ. '07</c:v>
                </c:pt>
                <c:pt idx="9">
                  <c:v>β' τριμ. '07</c:v>
                </c:pt>
                <c:pt idx="10">
                  <c:v>γ' τριμ. '07</c:v>
                </c:pt>
                <c:pt idx="11">
                  <c:v>δ' τριμ. '07</c:v>
                </c:pt>
                <c:pt idx="12">
                  <c:v>α' τριμ. '08</c:v>
                </c:pt>
                <c:pt idx="13">
                  <c:v>β' τριμ. '08</c:v>
                </c:pt>
                <c:pt idx="14">
                  <c:v>γ' τριμ. '08</c:v>
                </c:pt>
                <c:pt idx="15">
                  <c:v>δ' τριμ. '08</c:v>
                </c:pt>
                <c:pt idx="16">
                  <c:v>α' τριμ. '09</c:v>
                </c:pt>
                <c:pt idx="17">
                  <c:v>β' τριμ. '09</c:v>
                </c:pt>
                <c:pt idx="18">
                  <c:v>γ' τριμ. '09</c:v>
                </c:pt>
                <c:pt idx="19">
                  <c:v>δ' τριμ. '09</c:v>
                </c:pt>
                <c:pt idx="20">
                  <c:v>α' τριμ. '10</c:v>
                </c:pt>
                <c:pt idx="21">
                  <c:v>β' τριμ. '10</c:v>
                </c:pt>
                <c:pt idx="22">
                  <c:v>γ' τριμ. '10</c:v>
                </c:pt>
                <c:pt idx="23">
                  <c:v>δ' τριμ. '10</c:v>
                </c:pt>
                <c:pt idx="24">
                  <c:v>α'τριμ. '11</c:v>
                </c:pt>
                <c:pt idx="25">
                  <c:v>β' τριμ. '11</c:v>
                </c:pt>
                <c:pt idx="26">
                  <c:v>γ' τριμ. '11</c:v>
                </c:pt>
                <c:pt idx="27">
                  <c:v>δ' τριμ. '11</c:v>
                </c:pt>
                <c:pt idx="28">
                  <c:v>α' τριμ. '12</c:v>
                </c:pt>
                <c:pt idx="29">
                  <c:v>β' τριμ. '12</c:v>
                </c:pt>
                <c:pt idx="30">
                  <c:v>γ' τριμ. '12</c:v>
                </c:pt>
                <c:pt idx="31">
                  <c:v>δ΄ τριμ. '12</c:v>
                </c:pt>
                <c:pt idx="32">
                  <c:v>Ιαν-Φεβ '13</c:v>
                </c:pt>
              </c:strCache>
            </c:strRef>
          </c:cat>
          <c:val>
            <c:numRef>
              <c:f>'Δείκτης Όγκου_Λιανικό Εμπόριο'!$B$129:$B$161</c:f>
              <c:numCache>
                <c:formatCode>0.0</c:formatCode>
                <c:ptCount val="33"/>
                <c:pt idx="0">
                  <c:v>93.333333333333215</c:v>
                </c:pt>
                <c:pt idx="1">
                  <c:v>96.100000000000009</c:v>
                </c:pt>
                <c:pt idx="2">
                  <c:v>99.066666666666663</c:v>
                </c:pt>
                <c:pt idx="3">
                  <c:v>111.46666666666682</c:v>
                </c:pt>
                <c:pt idx="4">
                  <c:v>100.43333333333328</c:v>
                </c:pt>
                <c:pt idx="5">
                  <c:v>105.83333333333316</c:v>
                </c:pt>
                <c:pt idx="6">
                  <c:v>109.23333333333328</c:v>
                </c:pt>
                <c:pt idx="7">
                  <c:v>120.5</c:v>
                </c:pt>
                <c:pt idx="8">
                  <c:v>107.46666666666682</c:v>
                </c:pt>
                <c:pt idx="9">
                  <c:v>108.73333333333328</c:v>
                </c:pt>
                <c:pt idx="10">
                  <c:v>108.56666666666672</c:v>
                </c:pt>
                <c:pt idx="11">
                  <c:v>120.76666666666672</c:v>
                </c:pt>
                <c:pt idx="12">
                  <c:v>113.1666666666667</c:v>
                </c:pt>
                <c:pt idx="13">
                  <c:v>113.6</c:v>
                </c:pt>
                <c:pt idx="14">
                  <c:v>106.23333333333328</c:v>
                </c:pt>
                <c:pt idx="15">
                  <c:v>118.1666666666667</c:v>
                </c:pt>
                <c:pt idx="16">
                  <c:v>96.966666666666725</c:v>
                </c:pt>
                <c:pt idx="17">
                  <c:v>97</c:v>
                </c:pt>
                <c:pt idx="18">
                  <c:v>97.833333333333215</c:v>
                </c:pt>
                <c:pt idx="19">
                  <c:v>108.23333333333328</c:v>
                </c:pt>
                <c:pt idx="20">
                  <c:v>102.6</c:v>
                </c:pt>
                <c:pt idx="21">
                  <c:v>91.466666666666725</c:v>
                </c:pt>
                <c:pt idx="22">
                  <c:v>87.766666666666666</c:v>
                </c:pt>
                <c:pt idx="23">
                  <c:v>93.266666666666666</c:v>
                </c:pt>
                <c:pt idx="24">
                  <c:v>87.566666666666677</c:v>
                </c:pt>
                <c:pt idx="25">
                  <c:v>81.966666666666725</c:v>
                </c:pt>
                <c:pt idx="26">
                  <c:v>83.86666666666666</c:v>
                </c:pt>
                <c:pt idx="27">
                  <c:v>83.133333333333141</c:v>
                </c:pt>
                <c:pt idx="28">
                  <c:v>76</c:v>
                </c:pt>
                <c:pt idx="29">
                  <c:v>72.633333333333141</c:v>
                </c:pt>
                <c:pt idx="30">
                  <c:v>75.533333333333246</c:v>
                </c:pt>
                <c:pt idx="31">
                  <c:v>71.36666666666666</c:v>
                </c:pt>
              </c:numCache>
            </c:numRef>
          </c:val>
        </c:ser>
        <c:gapWidth val="80"/>
        <c:axId val="86020096"/>
        <c:axId val="86022016"/>
      </c:barChart>
      <c:lineChart>
        <c:grouping val="standard"/>
        <c:ser>
          <c:idx val="1"/>
          <c:order val="1"/>
          <c:tx>
            <c:strRef>
              <c:f>'Δείκτης Όγκου_Λιανικό Εμπόριο'!$B$233</c:f>
              <c:strCache>
                <c:ptCount val="1"/>
                <c:pt idx="0">
                  <c:v>Δείκτης Επιχειρηματικών Προσδοκιών (δεξιά κλίμακα)</c:v>
                </c:pt>
              </c:strCache>
            </c:strRef>
          </c:tx>
          <c:spPr>
            <a:ln w="25400">
              <a:solidFill>
                <a:srgbClr val="000000"/>
              </a:solidFill>
              <a:prstDash val="solid"/>
            </a:ln>
          </c:spPr>
          <c:marker>
            <c:symbol val="circle"/>
            <c:size val="4"/>
            <c:spPr>
              <a:solidFill>
                <a:srgbClr val="000000"/>
              </a:solidFill>
              <a:ln>
                <a:solidFill>
                  <a:srgbClr val="000000"/>
                </a:solidFill>
                <a:prstDash val="solid"/>
              </a:ln>
            </c:spPr>
          </c:marker>
          <c:cat>
            <c:strRef>
              <c:f>'Δείκτης Όγκου_Λιανικό Εμπόριο'!$A$129:$A$161</c:f>
              <c:strCache>
                <c:ptCount val="33"/>
                <c:pt idx="0">
                  <c:v>α' τριμ. '05</c:v>
                </c:pt>
                <c:pt idx="1">
                  <c:v>β' τριμ. '05</c:v>
                </c:pt>
                <c:pt idx="2">
                  <c:v>γ' τριμ. '05</c:v>
                </c:pt>
                <c:pt idx="3">
                  <c:v>δ' τριμ. '05</c:v>
                </c:pt>
                <c:pt idx="4">
                  <c:v>α' τριμ. '06</c:v>
                </c:pt>
                <c:pt idx="5">
                  <c:v>β' τριμ. '06</c:v>
                </c:pt>
                <c:pt idx="6">
                  <c:v>γ' τριμ. '06</c:v>
                </c:pt>
                <c:pt idx="7">
                  <c:v>δ' τριμ. '06</c:v>
                </c:pt>
                <c:pt idx="8">
                  <c:v>α' τριμ. '07</c:v>
                </c:pt>
                <c:pt idx="9">
                  <c:v>β' τριμ. '07</c:v>
                </c:pt>
                <c:pt idx="10">
                  <c:v>γ' τριμ. '07</c:v>
                </c:pt>
                <c:pt idx="11">
                  <c:v>δ' τριμ. '07</c:v>
                </c:pt>
                <c:pt idx="12">
                  <c:v>α' τριμ. '08</c:v>
                </c:pt>
                <c:pt idx="13">
                  <c:v>β' τριμ. '08</c:v>
                </c:pt>
                <c:pt idx="14">
                  <c:v>γ' τριμ. '08</c:v>
                </c:pt>
                <c:pt idx="15">
                  <c:v>δ' τριμ. '08</c:v>
                </c:pt>
                <c:pt idx="16">
                  <c:v>α' τριμ. '09</c:v>
                </c:pt>
                <c:pt idx="17">
                  <c:v>β' τριμ. '09</c:v>
                </c:pt>
                <c:pt idx="18">
                  <c:v>γ' τριμ. '09</c:v>
                </c:pt>
                <c:pt idx="19">
                  <c:v>δ' τριμ. '09</c:v>
                </c:pt>
                <c:pt idx="20">
                  <c:v>α' τριμ. '10</c:v>
                </c:pt>
                <c:pt idx="21">
                  <c:v>β' τριμ. '10</c:v>
                </c:pt>
                <c:pt idx="22">
                  <c:v>γ' τριμ. '10</c:v>
                </c:pt>
                <c:pt idx="23">
                  <c:v>δ' τριμ. '10</c:v>
                </c:pt>
                <c:pt idx="24">
                  <c:v>α'τριμ. '11</c:v>
                </c:pt>
                <c:pt idx="25">
                  <c:v>β' τριμ. '11</c:v>
                </c:pt>
                <c:pt idx="26">
                  <c:v>γ' τριμ. '11</c:v>
                </c:pt>
                <c:pt idx="27">
                  <c:v>δ' τριμ. '11</c:v>
                </c:pt>
                <c:pt idx="28">
                  <c:v>α' τριμ. '12</c:v>
                </c:pt>
                <c:pt idx="29">
                  <c:v>β' τριμ. '12</c:v>
                </c:pt>
                <c:pt idx="30">
                  <c:v>γ' τριμ. '12</c:v>
                </c:pt>
                <c:pt idx="31">
                  <c:v>δ΄ τριμ. '12</c:v>
                </c:pt>
                <c:pt idx="32">
                  <c:v>Ιαν-Φεβ '13</c:v>
                </c:pt>
              </c:strCache>
            </c:strRef>
          </c:cat>
          <c:val>
            <c:numRef>
              <c:f>'Δείκτης Όγκου_Λιανικό Εμπόριο'!$N$129:$N$161</c:f>
              <c:numCache>
                <c:formatCode>0.0</c:formatCode>
                <c:ptCount val="33"/>
                <c:pt idx="0">
                  <c:v>97.63666666666667</c:v>
                </c:pt>
                <c:pt idx="1">
                  <c:v>97.816666666666663</c:v>
                </c:pt>
                <c:pt idx="2">
                  <c:v>93.796666666666667</c:v>
                </c:pt>
                <c:pt idx="3">
                  <c:v>97.8</c:v>
                </c:pt>
                <c:pt idx="4">
                  <c:v>108.54666666666672</c:v>
                </c:pt>
                <c:pt idx="5">
                  <c:v>109.74666666666684</c:v>
                </c:pt>
                <c:pt idx="6">
                  <c:v>112.2133333333333</c:v>
                </c:pt>
                <c:pt idx="7">
                  <c:v>112.64333333333316</c:v>
                </c:pt>
                <c:pt idx="8">
                  <c:v>119.2</c:v>
                </c:pt>
                <c:pt idx="9">
                  <c:v>122.23333333333328</c:v>
                </c:pt>
                <c:pt idx="10">
                  <c:v>123.63333333333316</c:v>
                </c:pt>
                <c:pt idx="11">
                  <c:v>118.03333333333326</c:v>
                </c:pt>
                <c:pt idx="12">
                  <c:v>118.76666666666672</c:v>
                </c:pt>
                <c:pt idx="13">
                  <c:v>116.13333333333316</c:v>
                </c:pt>
                <c:pt idx="14">
                  <c:v>97.833333333333215</c:v>
                </c:pt>
                <c:pt idx="15">
                  <c:v>77.433333333333309</c:v>
                </c:pt>
                <c:pt idx="16">
                  <c:v>62.433333333333351</c:v>
                </c:pt>
                <c:pt idx="17">
                  <c:v>78.52</c:v>
                </c:pt>
                <c:pt idx="18">
                  <c:v>90.42</c:v>
                </c:pt>
                <c:pt idx="19">
                  <c:v>90.360000000000014</c:v>
                </c:pt>
                <c:pt idx="20">
                  <c:v>67.123333333333065</c:v>
                </c:pt>
                <c:pt idx="21">
                  <c:v>60.526666666666515</c:v>
                </c:pt>
                <c:pt idx="22">
                  <c:v>52.46</c:v>
                </c:pt>
                <c:pt idx="23">
                  <c:v>56.70000000000001</c:v>
                </c:pt>
                <c:pt idx="24">
                  <c:v>63.00333333333333</c:v>
                </c:pt>
                <c:pt idx="25">
                  <c:v>56.623333333333363</c:v>
                </c:pt>
                <c:pt idx="26">
                  <c:v>57.076666666666476</c:v>
                </c:pt>
                <c:pt idx="27">
                  <c:v>58.866666666666461</c:v>
                </c:pt>
                <c:pt idx="28">
                  <c:v>53.526666666666515</c:v>
                </c:pt>
                <c:pt idx="29">
                  <c:v>56.27</c:v>
                </c:pt>
                <c:pt idx="30">
                  <c:v>62.866666666666461</c:v>
                </c:pt>
                <c:pt idx="31">
                  <c:v>55.563333333333333</c:v>
                </c:pt>
                <c:pt idx="32">
                  <c:v>61.449999999999996</c:v>
                </c:pt>
              </c:numCache>
            </c:numRef>
          </c:val>
        </c:ser>
        <c:marker val="1"/>
        <c:axId val="86023552"/>
        <c:axId val="86025344"/>
      </c:lineChart>
      <c:catAx>
        <c:axId val="86020096"/>
        <c:scaling>
          <c:orientation val="minMax"/>
        </c:scaling>
        <c:axPos val="b"/>
        <c:numFmt formatCode="General" sourceLinked="1"/>
        <c:tickLblPos val="nextTo"/>
        <c:spPr>
          <a:ln w="3175">
            <a:solidFill>
              <a:srgbClr val="000000"/>
            </a:solidFill>
            <a:prstDash val="solid"/>
          </a:ln>
        </c:spPr>
        <c:txPr>
          <a:bodyPr rot="-5340000" vert="horz"/>
          <a:lstStyle/>
          <a:p>
            <a:pPr>
              <a:defRPr sz="675" b="1" i="0" u="none" strike="noStrike" baseline="0">
                <a:solidFill>
                  <a:srgbClr val="000000"/>
                </a:solidFill>
                <a:latin typeface="Tahoma"/>
                <a:ea typeface="Tahoma"/>
                <a:cs typeface="Tahoma"/>
              </a:defRPr>
            </a:pPr>
            <a:endParaRPr lang="el-GR"/>
          </a:p>
        </c:txPr>
        <c:crossAx val="86022016"/>
        <c:crosses val="autoZero"/>
        <c:auto val="1"/>
        <c:lblAlgn val="ctr"/>
        <c:lblOffset val="100"/>
        <c:tickLblSkip val="1"/>
        <c:tickMarkSkip val="1"/>
      </c:catAx>
      <c:valAx>
        <c:axId val="86022016"/>
        <c:scaling>
          <c:orientation val="minMax"/>
          <c:max val="130"/>
          <c:min val="70"/>
        </c:scaling>
        <c:axPos val="l"/>
        <c:majorGridlines>
          <c:spPr>
            <a:ln w="3175">
              <a:solidFill>
                <a:srgbClr val="C0C0C0"/>
              </a:solidFill>
              <a:prstDash val="sysDash"/>
            </a:ln>
          </c:spPr>
        </c:majorGridlines>
        <c:numFmt formatCode="0" sourceLinked="0"/>
        <c:tickLblPos val="nextTo"/>
        <c:spPr>
          <a:ln w="3175">
            <a:solidFill>
              <a:srgbClr val="000000"/>
            </a:solidFill>
            <a:prstDash val="solid"/>
          </a:ln>
        </c:spPr>
        <c:txPr>
          <a:bodyPr rot="0" vert="horz"/>
          <a:lstStyle/>
          <a:p>
            <a:pPr>
              <a:defRPr sz="800" b="0" i="0" u="none" strike="noStrike" baseline="0">
                <a:solidFill>
                  <a:srgbClr val="000000"/>
                </a:solidFill>
                <a:latin typeface="Tahoma"/>
                <a:ea typeface="Tahoma"/>
                <a:cs typeface="Tahoma"/>
              </a:defRPr>
            </a:pPr>
            <a:endParaRPr lang="el-GR"/>
          </a:p>
        </c:txPr>
        <c:crossAx val="86020096"/>
        <c:crosses val="autoZero"/>
        <c:crossBetween val="between"/>
        <c:majorUnit val="5"/>
      </c:valAx>
      <c:catAx>
        <c:axId val="86023552"/>
        <c:scaling>
          <c:orientation val="minMax"/>
        </c:scaling>
        <c:delete val="1"/>
        <c:axPos val="b"/>
        <c:tickLblPos val="none"/>
        <c:crossAx val="86025344"/>
        <c:crosses val="autoZero"/>
        <c:auto val="1"/>
        <c:lblAlgn val="ctr"/>
        <c:lblOffset val="100"/>
      </c:catAx>
      <c:valAx>
        <c:axId val="86025344"/>
        <c:scaling>
          <c:orientation val="minMax"/>
          <c:min val="40"/>
        </c:scaling>
        <c:axPos val="r"/>
        <c:numFmt formatCode="0" sourceLinked="0"/>
        <c:majorTickMark val="cross"/>
        <c:tickLblPos val="nextTo"/>
        <c:spPr>
          <a:ln w="3175">
            <a:solidFill>
              <a:srgbClr val="000000"/>
            </a:solidFill>
            <a:prstDash val="solid"/>
          </a:ln>
        </c:spPr>
        <c:txPr>
          <a:bodyPr rot="0" vert="horz"/>
          <a:lstStyle/>
          <a:p>
            <a:pPr>
              <a:defRPr sz="800" b="0" i="0" u="none" strike="noStrike" baseline="0">
                <a:solidFill>
                  <a:srgbClr val="000000"/>
                </a:solidFill>
                <a:latin typeface="Tahoma"/>
                <a:ea typeface="Tahoma"/>
                <a:cs typeface="Tahoma"/>
              </a:defRPr>
            </a:pPr>
            <a:endParaRPr lang="el-GR"/>
          </a:p>
        </c:txPr>
        <c:crossAx val="86023552"/>
        <c:crosses val="max"/>
        <c:crossBetween val="between"/>
        <c:majorUnit val="10"/>
      </c:valAx>
      <c:spPr>
        <a:solidFill>
          <a:srgbClr val="FFFFFF"/>
        </a:solidFill>
        <a:ln w="25400">
          <a:noFill/>
        </a:ln>
      </c:spPr>
    </c:plotArea>
    <c:legend>
      <c:legendPos val="b"/>
      <c:layout>
        <c:manualLayout>
          <c:xMode val="edge"/>
          <c:yMode val="edge"/>
          <c:x val="3.5778175313059317E-2"/>
          <c:y val="0.93930757210261973"/>
          <c:w val="0.89982186037121104"/>
          <c:h val="5.2023121387283412E-2"/>
        </c:manualLayout>
      </c:layout>
      <c:spPr>
        <a:solidFill>
          <a:srgbClr val="FFFFFF"/>
        </a:solidFill>
        <a:ln w="25400">
          <a:noFill/>
        </a:ln>
      </c:spPr>
      <c:txPr>
        <a:bodyPr/>
        <a:lstStyle/>
        <a:p>
          <a:pPr>
            <a:defRPr sz="640" b="0" i="0" u="none" strike="noStrike" baseline="0">
              <a:solidFill>
                <a:srgbClr val="000000"/>
              </a:solidFill>
              <a:latin typeface="Tahoma"/>
              <a:ea typeface="Tahoma"/>
              <a:cs typeface="Tahoma"/>
            </a:defRPr>
          </a:pPr>
          <a:endParaRPr lang="el-GR"/>
        </a:p>
      </c:txPr>
    </c:legend>
    <c:plotVisOnly val="1"/>
    <c:dispBlanksAs val="gap"/>
  </c:chart>
  <c:spPr>
    <a:solidFill>
      <a:srgbClr val="FFFFFF"/>
    </a:solidFill>
    <a:ln w="9525">
      <a:noFill/>
    </a:ln>
  </c:spPr>
  <c:txPr>
    <a:bodyPr/>
    <a:lstStyle/>
    <a:p>
      <a:pPr>
        <a:defRPr sz="900" b="0" i="0" u="none" strike="noStrike" baseline="0">
          <a:solidFill>
            <a:srgbClr val="000000"/>
          </a:solidFill>
          <a:latin typeface="Tahoma"/>
          <a:ea typeface="Tahoma"/>
          <a:cs typeface="Tahoma"/>
        </a:defRPr>
      </a:pPr>
      <a:endParaRPr lang="el-GR"/>
    </a:p>
  </c:tx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l-GR"/>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1049743629401998"/>
          <c:y val="6.0402783535392114E-2"/>
          <c:w val="0.87292974672275503"/>
          <c:h val="0.73825624321034"/>
        </c:manualLayout>
      </c:layout>
      <c:barChart>
        <c:barDir val="col"/>
        <c:grouping val="clustered"/>
        <c:ser>
          <c:idx val="0"/>
          <c:order val="0"/>
          <c:tx>
            <c:strRef>
              <c:f>'Διαγρ. 3.6-3.9'!$C$208</c:f>
              <c:strCache>
                <c:ptCount val="1"/>
                <c:pt idx="0">
                  <c:v>Δείκτης</c:v>
                </c:pt>
              </c:strCache>
            </c:strRef>
          </c:tx>
          <c:spPr>
            <a:solidFill>
              <a:srgbClr val="9999FF"/>
            </a:solidFill>
            <a:ln w="25400">
              <a:noFill/>
            </a:ln>
          </c:spPr>
          <c:cat>
            <c:multiLvlStrRef>
              <c:f>'Διαγρ. 3.6-3.9'!$A$213:$B$240</c:f>
              <c:multiLvlStrCache>
                <c:ptCount val="28"/>
                <c:lvl>
                  <c:pt idx="0">
                    <c:v>A</c:v>
                  </c:pt>
                  <c:pt idx="1">
                    <c:v>B</c:v>
                  </c:pt>
                  <c:pt idx="2">
                    <c:v>Γ</c:v>
                  </c:pt>
                  <c:pt idx="3">
                    <c:v>Δ</c:v>
                  </c:pt>
                  <c:pt idx="4">
                    <c:v>A</c:v>
                  </c:pt>
                  <c:pt idx="5">
                    <c:v>B</c:v>
                  </c:pt>
                  <c:pt idx="6">
                    <c:v>Γ</c:v>
                  </c:pt>
                  <c:pt idx="7">
                    <c:v>Δ</c:v>
                  </c:pt>
                  <c:pt idx="8">
                    <c:v>A</c:v>
                  </c:pt>
                  <c:pt idx="9">
                    <c:v>Β</c:v>
                  </c:pt>
                  <c:pt idx="10">
                    <c:v>Γ</c:v>
                  </c:pt>
                  <c:pt idx="11">
                    <c:v>Δ</c:v>
                  </c:pt>
                  <c:pt idx="12">
                    <c:v>Α</c:v>
                  </c:pt>
                  <c:pt idx="13">
                    <c:v>Β</c:v>
                  </c:pt>
                  <c:pt idx="14">
                    <c:v>Γ</c:v>
                  </c:pt>
                  <c:pt idx="15">
                    <c:v>Δ</c:v>
                  </c:pt>
                  <c:pt idx="16">
                    <c:v>Α</c:v>
                  </c:pt>
                  <c:pt idx="17">
                    <c:v>Β</c:v>
                  </c:pt>
                  <c:pt idx="18">
                    <c:v>Γ</c:v>
                  </c:pt>
                  <c:pt idx="19">
                    <c:v>Δ</c:v>
                  </c:pt>
                  <c:pt idx="20">
                    <c:v>Α</c:v>
                  </c:pt>
                  <c:pt idx="21">
                    <c:v>Β</c:v>
                  </c:pt>
                  <c:pt idx="22">
                    <c:v>Γ</c:v>
                  </c:pt>
                  <c:pt idx="23">
                    <c:v>Δ</c:v>
                  </c:pt>
                  <c:pt idx="24">
                    <c:v>Α</c:v>
                  </c:pt>
                  <c:pt idx="25">
                    <c:v>Β</c:v>
                  </c:pt>
                  <c:pt idx="26">
                    <c:v>Γ</c:v>
                  </c:pt>
                  <c:pt idx="27">
                    <c:v>Δ</c:v>
                  </c:pt>
                </c:lvl>
                <c:lvl>
                  <c:pt idx="0">
                    <c:v>2006</c:v>
                  </c:pt>
                  <c:pt idx="4">
                    <c:v>2007</c:v>
                  </c:pt>
                  <c:pt idx="8">
                    <c:v>2008</c:v>
                  </c:pt>
                  <c:pt idx="12">
                    <c:v>2009</c:v>
                  </c:pt>
                  <c:pt idx="16">
                    <c:v>2010</c:v>
                  </c:pt>
                  <c:pt idx="20">
                    <c:v>2011</c:v>
                  </c:pt>
                  <c:pt idx="24">
                    <c:v>2012</c:v>
                  </c:pt>
                </c:lvl>
              </c:multiLvlStrCache>
            </c:multiLvlStrRef>
          </c:cat>
          <c:val>
            <c:numRef>
              <c:f>'Διαγρ. 3.6-3.9'!$C$213:$C$240</c:f>
              <c:numCache>
                <c:formatCode>0</c:formatCode>
                <c:ptCount val="28"/>
                <c:pt idx="0">
                  <c:v>64.099999999999994</c:v>
                </c:pt>
                <c:pt idx="1">
                  <c:v>105.9</c:v>
                </c:pt>
                <c:pt idx="2">
                  <c:v>159.9</c:v>
                </c:pt>
                <c:pt idx="3">
                  <c:v>84.9</c:v>
                </c:pt>
                <c:pt idx="4">
                  <c:v>70.5</c:v>
                </c:pt>
                <c:pt idx="5">
                  <c:v>111.6</c:v>
                </c:pt>
                <c:pt idx="6">
                  <c:v>165.8</c:v>
                </c:pt>
                <c:pt idx="7">
                  <c:v>93.5</c:v>
                </c:pt>
                <c:pt idx="8">
                  <c:v>73.900000000000006</c:v>
                </c:pt>
                <c:pt idx="9">
                  <c:v>114.7</c:v>
                </c:pt>
                <c:pt idx="10">
                  <c:v>175.3</c:v>
                </c:pt>
                <c:pt idx="11">
                  <c:v>91.9</c:v>
                </c:pt>
                <c:pt idx="12">
                  <c:v>59.1</c:v>
                </c:pt>
                <c:pt idx="13">
                  <c:v>109.4</c:v>
                </c:pt>
                <c:pt idx="14">
                  <c:v>171.2</c:v>
                </c:pt>
                <c:pt idx="15">
                  <c:v>74.599999999999994</c:v>
                </c:pt>
                <c:pt idx="16">
                  <c:v>60.8</c:v>
                </c:pt>
                <c:pt idx="17">
                  <c:v>98.2</c:v>
                </c:pt>
                <c:pt idx="18">
                  <c:v>158.4</c:v>
                </c:pt>
                <c:pt idx="19">
                  <c:v>62.8</c:v>
                </c:pt>
                <c:pt idx="20">
                  <c:v>48.3</c:v>
                </c:pt>
                <c:pt idx="21">
                  <c:v>96</c:v>
                </c:pt>
                <c:pt idx="22">
                  <c:v>156.5</c:v>
                </c:pt>
                <c:pt idx="23">
                  <c:v>51.4</c:v>
                </c:pt>
                <c:pt idx="24">
                  <c:v>36.700000000000003</c:v>
                </c:pt>
                <c:pt idx="25">
                  <c:v>76</c:v>
                </c:pt>
                <c:pt idx="26">
                  <c:v>138.5</c:v>
                </c:pt>
                <c:pt idx="27">
                  <c:v>40.300000000000004</c:v>
                </c:pt>
              </c:numCache>
            </c:numRef>
          </c:val>
        </c:ser>
        <c:axId val="86926080"/>
        <c:axId val="86927616"/>
      </c:barChart>
      <c:catAx>
        <c:axId val="86926080"/>
        <c:scaling>
          <c:orientation val="minMax"/>
        </c:scaling>
        <c:axPos val="b"/>
        <c:numFmt formatCode="General" sourceLinked="1"/>
        <c:tickLblPos val="nextTo"/>
        <c:spPr>
          <a:ln w="3175">
            <a:solidFill>
              <a:srgbClr val="000000"/>
            </a:solidFill>
            <a:prstDash val="solid"/>
          </a:ln>
        </c:spPr>
        <c:txPr>
          <a:bodyPr rot="0" vert="horz"/>
          <a:lstStyle/>
          <a:p>
            <a:pPr>
              <a:defRPr sz="800" b="0" i="0" u="none" strike="noStrike" baseline="0">
                <a:solidFill>
                  <a:srgbClr val="000000"/>
                </a:solidFill>
                <a:latin typeface="Tahoma"/>
                <a:ea typeface="Tahoma"/>
                <a:cs typeface="Tahoma"/>
              </a:defRPr>
            </a:pPr>
            <a:endParaRPr lang="el-GR"/>
          </a:p>
        </c:txPr>
        <c:crossAx val="86927616"/>
        <c:crosses val="autoZero"/>
        <c:auto val="1"/>
        <c:lblAlgn val="ctr"/>
        <c:lblOffset val="100"/>
        <c:tickMarkSkip val="1"/>
      </c:catAx>
      <c:valAx>
        <c:axId val="86927616"/>
        <c:scaling>
          <c:orientation val="minMax"/>
        </c:scaling>
        <c:axPos val="l"/>
        <c:majorGridlines>
          <c:spPr>
            <a:ln w="3175">
              <a:solidFill>
                <a:srgbClr val="C0C0C0"/>
              </a:solidFill>
              <a:prstDash val="sysDash"/>
            </a:ln>
          </c:spPr>
        </c:majorGridlines>
        <c:numFmt formatCode="0" sourceLinked="1"/>
        <c:tickLblPos val="nextTo"/>
        <c:spPr>
          <a:ln w="3175">
            <a:solidFill>
              <a:srgbClr val="000000"/>
            </a:solidFill>
            <a:prstDash val="solid"/>
          </a:ln>
        </c:spPr>
        <c:txPr>
          <a:bodyPr rot="0" vert="horz"/>
          <a:lstStyle/>
          <a:p>
            <a:pPr>
              <a:defRPr sz="800" b="0" i="0" u="none" strike="noStrike" baseline="0">
                <a:solidFill>
                  <a:srgbClr val="000000"/>
                </a:solidFill>
                <a:latin typeface="Tahoma"/>
                <a:ea typeface="Tahoma"/>
                <a:cs typeface="Tahoma"/>
              </a:defRPr>
            </a:pPr>
            <a:endParaRPr lang="el-GR"/>
          </a:p>
        </c:txPr>
        <c:crossAx val="86926080"/>
        <c:crosses val="autoZero"/>
        <c:crossBetween val="between"/>
      </c:valAx>
      <c:dTable>
        <c:showHorzBorder val="1"/>
        <c:showVertBorder val="1"/>
        <c:showOutline val="1"/>
        <c:showKeys val="1"/>
        <c:spPr>
          <a:ln w="3175">
            <a:solidFill>
              <a:srgbClr val="C0C0C0"/>
            </a:solidFill>
            <a:prstDash val="solid"/>
          </a:ln>
        </c:spPr>
        <c:txPr>
          <a:bodyPr/>
          <a:lstStyle/>
          <a:p>
            <a:pPr rtl="0">
              <a:defRPr sz="800" b="0" i="0" u="none" strike="noStrike" baseline="0">
                <a:solidFill>
                  <a:srgbClr val="000000"/>
                </a:solidFill>
                <a:latin typeface="Tahoma"/>
                <a:ea typeface="Tahoma"/>
                <a:cs typeface="Tahoma"/>
              </a:defRPr>
            </a:pPr>
            <a:endParaRPr lang="el-GR"/>
          </a:p>
        </c:txPr>
      </c:dTable>
      <c:spPr>
        <a:solidFill>
          <a:srgbClr val="FFFFFF"/>
        </a:solidFill>
        <a:ln w="25400">
          <a:noFill/>
        </a:ln>
      </c:spPr>
    </c:plotArea>
    <c:plotVisOnly val="1"/>
    <c:dispBlanksAs val="gap"/>
  </c:chart>
  <c:spPr>
    <a:solidFill>
      <a:srgbClr val="FFFFFF"/>
    </a:solidFill>
    <a:ln w="9525">
      <a:noFill/>
    </a:ln>
  </c:spPr>
  <c:txPr>
    <a:bodyPr/>
    <a:lstStyle/>
    <a:p>
      <a:pPr>
        <a:defRPr sz="800" b="0" i="0" u="none" strike="noStrike" baseline="0">
          <a:solidFill>
            <a:srgbClr val="000000"/>
          </a:solidFill>
          <a:latin typeface="Tahoma"/>
          <a:ea typeface="Tahoma"/>
          <a:cs typeface="Tahoma"/>
        </a:defRPr>
      </a:pPr>
      <a:endParaRPr lang="el-GR"/>
    </a:p>
  </c:tx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l-GR"/>
  <c:clrMapOvr bg1="lt1" tx1="dk1" bg2="lt2" tx2="dk2" accent1="accent1" accent2="accent2" accent3="accent3" accent4="accent4" accent5="accent5" accent6="accent6" hlink="hlink" folHlink="folHlink"/>
  <c:chart>
    <c:plotArea>
      <c:layout>
        <c:manualLayout>
          <c:layoutTarget val="inner"/>
          <c:xMode val="edge"/>
          <c:yMode val="edge"/>
          <c:x val="5.6057849911618204E-2"/>
          <c:y val="4.0579955834132604E-2"/>
          <c:w val="0.86980185299808788"/>
          <c:h val="0.64637864124389766"/>
        </c:manualLayout>
      </c:layout>
      <c:lineChart>
        <c:grouping val="standard"/>
        <c:ser>
          <c:idx val="0"/>
          <c:order val="0"/>
          <c:tx>
            <c:strRef>
              <c:f>'Παρ. Κατασκευών-Επίπ.Εργασιών '!$H$2</c:f>
              <c:strCache>
                <c:ptCount val="1"/>
                <c:pt idx="0">
                  <c:v>Επίπεδο Εργασιών Ελλάδα (αριστερή κλίμακα)</c:v>
                </c:pt>
              </c:strCache>
            </c:strRef>
          </c:tx>
          <c:spPr>
            <a:ln w="25400">
              <a:solidFill>
                <a:srgbClr val="000000"/>
              </a:solidFill>
              <a:prstDash val="solid"/>
            </a:ln>
          </c:spPr>
          <c:marker>
            <c:symbol val="diamond"/>
            <c:size val="3"/>
            <c:spPr>
              <a:solidFill>
                <a:srgbClr val="000000"/>
              </a:solidFill>
              <a:ln>
                <a:solidFill>
                  <a:srgbClr val="000000"/>
                </a:solidFill>
                <a:prstDash val="solid"/>
              </a:ln>
            </c:spPr>
          </c:marker>
          <c:cat>
            <c:strRef>
              <c:f>'Παρ. Κατασκευών-Επίπ.Εργασιών '!$G$11:$G$39</c:f>
              <c:strCache>
                <c:ptCount val="29"/>
                <c:pt idx="0">
                  <c:v>α' τριμ. 2006</c:v>
                </c:pt>
                <c:pt idx="1">
                  <c:v>β' τριμ. 2006</c:v>
                </c:pt>
                <c:pt idx="2">
                  <c:v>γ' τριμ. 2006</c:v>
                </c:pt>
                <c:pt idx="3">
                  <c:v>δ' τριμ. 2006</c:v>
                </c:pt>
                <c:pt idx="4">
                  <c:v>α' τριμ. 2007</c:v>
                </c:pt>
                <c:pt idx="5">
                  <c:v>β' τριμ. 2007</c:v>
                </c:pt>
                <c:pt idx="6">
                  <c:v>γ' τριμ. 2007</c:v>
                </c:pt>
                <c:pt idx="7">
                  <c:v>δ' τριμ. 2007</c:v>
                </c:pt>
                <c:pt idx="8">
                  <c:v>α' τριμ. 2008</c:v>
                </c:pt>
                <c:pt idx="9">
                  <c:v>β' τριμ. 2008</c:v>
                </c:pt>
                <c:pt idx="10">
                  <c:v>γ' τριμ. 2008</c:v>
                </c:pt>
                <c:pt idx="11">
                  <c:v>δ' τριμ. 2008</c:v>
                </c:pt>
                <c:pt idx="12">
                  <c:v>α' τριμ. 2009</c:v>
                </c:pt>
                <c:pt idx="13">
                  <c:v>β' τριμ. 2009</c:v>
                </c:pt>
                <c:pt idx="14">
                  <c:v>γ' τριμ. 2009</c:v>
                </c:pt>
                <c:pt idx="15">
                  <c:v>δ' τριμ. 2009</c:v>
                </c:pt>
                <c:pt idx="16">
                  <c:v>α' τρίμ. 2010</c:v>
                </c:pt>
                <c:pt idx="17">
                  <c:v>β' τρίμ. 2010</c:v>
                </c:pt>
                <c:pt idx="18">
                  <c:v>γ' τρίμ. 2010</c:v>
                </c:pt>
                <c:pt idx="19">
                  <c:v>δ' τριμ. 2010</c:v>
                </c:pt>
                <c:pt idx="20">
                  <c:v>α' τρίμ. 2011</c:v>
                </c:pt>
                <c:pt idx="21">
                  <c:v>β' τρίμ. 2011</c:v>
                </c:pt>
                <c:pt idx="22">
                  <c:v>γ' τρίμ. 2011</c:v>
                </c:pt>
                <c:pt idx="23">
                  <c:v>δ' τρίμ. 2011</c:v>
                </c:pt>
                <c:pt idx="24">
                  <c:v>α' τρίμ. 2012</c:v>
                </c:pt>
                <c:pt idx="25">
                  <c:v>β' τρίμ. 2012</c:v>
                </c:pt>
                <c:pt idx="26">
                  <c:v>γ' τρίμ. 2012</c:v>
                </c:pt>
                <c:pt idx="27">
                  <c:v>δ' τρίμ. 2012</c:v>
                </c:pt>
                <c:pt idx="28">
                  <c:v>Ιαν-Φεβ 2013</c:v>
                </c:pt>
              </c:strCache>
            </c:strRef>
          </c:cat>
          <c:val>
            <c:numRef>
              <c:f>'Παρ. Κατασκευών-Επίπ.Εργασιών '!$H$11:$H$39</c:f>
              <c:numCache>
                <c:formatCode>0.00</c:formatCode>
                <c:ptCount val="29"/>
                <c:pt idx="0">
                  <c:v>-56.47</c:v>
                </c:pt>
                <c:pt idx="1">
                  <c:v>-54.643333333333352</c:v>
                </c:pt>
                <c:pt idx="2">
                  <c:v>-37.25</c:v>
                </c:pt>
                <c:pt idx="3">
                  <c:v>-31.383333333333244</c:v>
                </c:pt>
                <c:pt idx="4">
                  <c:v>-36.17</c:v>
                </c:pt>
                <c:pt idx="5">
                  <c:v>-19.02</c:v>
                </c:pt>
                <c:pt idx="6">
                  <c:v>-39.526666666666507</c:v>
                </c:pt>
                <c:pt idx="7">
                  <c:v>-38.173333333333353</c:v>
                </c:pt>
                <c:pt idx="8">
                  <c:v>-31.686666666666671</c:v>
                </c:pt>
                <c:pt idx="9">
                  <c:v>-30.8</c:v>
                </c:pt>
                <c:pt idx="10">
                  <c:v>-20.503333333333249</c:v>
                </c:pt>
                <c:pt idx="11">
                  <c:v>-32.21</c:v>
                </c:pt>
                <c:pt idx="12">
                  <c:v>-38.866666666666461</c:v>
                </c:pt>
                <c:pt idx="13">
                  <c:v>-41.233333333333363</c:v>
                </c:pt>
                <c:pt idx="14">
                  <c:v>-37.566666666666485</c:v>
                </c:pt>
                <c:pt idx="15">
                  <c:v>-32.633333333333333</c:v>
                </c:pt>
                <c:pt idx="16">
                  <c:v>-51.633333333333333</c:v>
                </c:pt>
                <c:pt idx="17">
                  <c:v>-55.633333333333333</c:v>
                </c:pt>
                <c:pt idx="18">
                  <c:v>-58.866666666666475</c:v>
                </c:pt>
                <c:pt idx="19">
                  <c:v>-52.966666666666477</c:v>
                </c:pt>
                <c:pt idx="20">
                  <c:v>-71.433333333333309</c:v>
                </c:pt>
                <c:pt idx="21">
                  <c:v>-69.566666666666663</c:v>
                </c:pt>
                <c:pt idx="22">
                  <c:v>-66.066666666666663</c:v>
                </c:pt>
                <c:pt idx="23">
                  <c:v>-62.366666666666461</c:v>
                </c:pt>
                <c:pt idx="24">
                  <c:v>-64.100000000000009</c:v>
                </c:pt>
                <c:pt idx="25">
                  <c:v>-62.733333333333363</c:v>
                </c:pt>
                <c:pt idx="26">
                  <c:v>-54.633333333333333</c:v>
                </c:pt>
                <c:pt idx="27">
                  <c:v>-53.946666666666438</c:v>
                </c:pt>
                <c:pt idx="28">
                  <c:v>-55.4</c:v>
                </c:pt>
              </c:numCache>
            </c:numRef>
          </c:val>
        </c:ser>
        <c:marker val="1"/>
        <c:axId val="87023616"/>
        <c:axId val="87025536"/>
      </c:lineChart>
      <c:lineChart>
        <c:grouping val="standard"/>
        <c:ser>
          <c:idx val="1"/>
          <c:order val="1"/>
          <c:tx>
            <c:strRef>
              <c:f>'Παρ. Κατασκευών-Επίπ.Εργασιών '!$I$2</c:f>
              <c:strCache>
                <c:ptCount val="1"/>
                <c:pt idx="0">
                  <c:v>Δείκτης Παραγωγής Ελλάδα (δεξία κλίμακα)</c:v>
                </c:pt>
              </c:strCache>
            </c:strRef>
          </c:tx>
          <c:spPr>
            <a:ln w="25400">
              <a:solidFill>
                <a:srgbClr val="0000FF"/>
              </a:solidFill>
              <a:prstDash val="solid"/>
            </a:ln>
          </c:spPr>
          <c:marker>
            <c:symbol val="square"/>
            <c:size val="3"/>
            <c:spPr>
              <a:solidFill>
                <a:srgbClr val="0000FF"/>
              </a:solidFill>
              <a:ln>
                <a:solidFill>
                  <a:srgbClr val="0000FF"/>
                </a:solidFill>
                <a:prstDash val="solid"/>
              </a:ln>
            </c:spPr>
          </c:marker>
          <c:cat>
            <c:strRef>
              <c:f>'Παρ. Κατασκευών-Επίπ.Εργασιών '!$G$11:$G$38</c:f>
              <c:strCache>
                <c:ptCount val="28"/>
                <c:pt idx="0">
                  <c:v>α' τριμ. 2006</c:v>
                </c:pt>
                <c:pt idx="1">
                  <c:v>β' τριμ. 2006</c:v>
                </c:pt>
                <c:pt idx="2">
                  <c:v>γ' τριμ. 2006</c:v>
                </c:pt>
                <c:pt idx="3">
                  <c:v>δ' τριμ. 2006</c:v>
                </c:pt>
                <c:pt idx="4">
                  <c:v>α' τριμ. 2007</c:v>
                </c:pt>
                <c:pt idx="5">
                  <c:v>β' τριμ. 2007</c:v>
                </c:pt>
                <c:pt idx="6">
                  <c:v>γ' τριμ. 2007</c:v>
                </c:pt>
                <c:pt idx="7">
                  <c:v>δ' τριμ. 2007</c:v>
                </c:pt>
                <c:pt idx="8">
                  <c:v>α' τριμ. 2008</c:v>
                </c:pt>
                <c:pt idx="9">
                  <c:v>β' τριμ. 2008</c:v>
                </c:pt>
                <c:pt idx="10">
                  <c:v>γ' τριμ. 2008</c:v>
                </c:pt>
                <c:pt idx="11">
                  <c:v>δ' τριμ. 2008</c:v>
                </c:pt>
                <c:pt idx="12">
                  <c:v>α' τριμ. 2009</c:v>
                </c:pt>
                <c:pt idx="13">
                  <c:v>β' τριμ. 2009</c:v>
                </c:pt>
                <c:pt idx="14">
                  <c:v>γ' τριμ. 2009</c:v>
                </c:pt>
                <c:pt idx="15">
                  <c:v>δ' τριμ. 2009</c:v>
                </c:pt>
                <c:pt idx="16">
                  <c:v>α' τρίμ. 2010</c:v>
                </c:pt>
                <c:pt idx="17">
                  <c:v>β' τρίμ. 2010</c:v>
                </c:pt>
                <c:pt idx="18">
                  <c:v>γ' τρίμ. 2010</c:v>
                </c:pt>
                <c:pt idx="19">
                  <c:v>δ' τριμ. 2010</c:v>
                </c:pt>
                <c:pt idx="20">
                  <c:v>α' τρίμ. 2011</c:v>
                </c:pt>
                <c:pt idx="21">
                  <c:v>β' τρίμ. 2011</c:v>
                </c:pt>
                <c:pt idx="22">
                  <c:v>γ' τρίμ. 2011</c:v>
                </c:pt>
                <c:pt idx="23">
                  <c:v>δ' τρίμ. 2011</c:v>
                </c:pt>
                <c:pt idx="24">
                  <c:v>α' τρίμ. 2012</c:v>
                </c:pt>
                <c:pt idx="25">
                  <c:v>β' τρίμ. 2012</c:v>
                </c:pt>
                <c:pt idx="26">
                  <c:v>γ' τρίμ. 2012</c:v>
                </c:pt>
                <c:pt idx="27">
                  <c:v>δ' τρίμ. 2012</c:v>
                </c:pt>
              </c:strCache>
            </c:strRef>
          </c:cat>
          <c:val>
            <c:numRef>
              <c:f>'Παρ. Κατασκευών-Επίπ.Εργασιών '!$J$11:$J$38</c:f>
              <c:numCache>
                <c:formatCode>0.00%</c:formatCode>
                <c:ptCount val="28"/>
                <c:pt idx="0">
                  <c:v>0.22642847015454401</c:v>
                </c:pt>
                <c:pt idx="1">
                  <c:v>-7.5757575757575829E-2</c:v>
                </c:pt>
                <c:pt idx="2">
                  <c:v>4.6720835751596003E-2</c:v>
                </c:pt>
                <c:pt idx="3">
                  <c:v>1.0567514677103701E-2</c:v>
                </c:pt>
                <c:pt idx="4">
                  <c:v>3.3872832369942311E-2</c:v>
                </c:pt>
                <c:pt idx="5">
                  <c:v>0.13851908900869209</c:v>
                </c:pt>
                <c:pt idx="6">
                  <c:v>0.131503557896682</c:v>
                </c:pt>
                <c:pt idx="7">
                  <c:v>0.22734314484895404</c:v>
                </c:pt>
                <c:pt idx="8">
                  <c:v>0.149055126914905</c:v>
                </c:pt>
                <c:pt idx="9">
                  <c:v>0.24642442984151508</c:v>
                </c:pt>
                <c:pt idx="10">
                  <c:v>3.3077425677882993E-2</c:v>
                </c:pt>
                <c:pt idx="11">
                  <c:v>-3.7993057746923325E-2</c:v>
                </c:pt>
                <c:pt idx="12">
                  <c:v>-0.13079019073569509</c:v>
                </c:pt>
                <c:pt idx="13">
                  <c:v>-0.13002015816405593</c:v>
                </c:pt>
                <c:pt idx="14">
                  <c:v>-0.20871215115819516</c:v>
                </c:pt>
                <c:pt idx="15">
                  <c:v>-0.21603358918848009</c:v>
                </c:pt>
                <c:pt idx="16">
                  <c:v>-0.22951186744290208</c:v>
                </c:pt>
                <c:pt idx="17">
                  <c:v>-0.30950895642099602</c:v>
                </c:pt>
                <c:pt idx="18">
                  <c:v>-0.3804575881706474</c:v>
                </c:pt>
                <c:pt idx="19">
                  <c:v>-0.24753138075313816</c:v>
                </c:pt>
                <c:pt idx="20">
                  <c:v>-0.39770415576867224</c:v>
                </c:pt>
                <c:pt idx="21">
                  <c:v>-0.34576664945792501</c:v>
                </c:pt>
                <c:pt idx="22">
                  <c:v>3.031769069504921E-2</c:v>
                </c:pt>
                <c:pt idx="23">
                  <c:v>-0.35209074733096124</c:v>
                </c:pt>
                <c:pt idx="24">
                  <c:v>-0.11025331724969796</c:v>
                </c:pt>
                <c:pt idx="25">
                  <c:v>-0.29532452160189532</c:v>
                </c:pt>
                <c:pt idx="26">
                  <c:v>-0.39583659414618916</c:v>
                </c:pt>
                <c:pt idx="27">
                  <c:v>-0.18949536560247224</c:v>
                </c:pt>
              </c:numCache>
            </c:numRef>
          </c:val>
        </c:ser>
        <c:ser>
          <c:idx val="2"/>
          <c:order val="2"/>
          <c:tx>
            <c:strRef>
              <c:f>'Παρ. Κατασκευών-Επίπ.Εργασιών '!$K$2</c:f>
              <c:strCache>
                <c:ptCount val="1"/>
                <c:pt idx="0">
                  <c:v>Δείκτης Παραγωγής Eυρωζώνη-17 (δεξια κλίμακα)</c:v>
                </c:pt>
              </c:strCache>
            </c:strRef>
          </c:tx>
          <c:spPr>
            <a:ln w="25400">
              <a:solidFill>
                <a:srgbClr val="FF6600"/>
              </a:solidFill>
              <a:prstDash val="solid"/>
            </a:ln>
          </c:spPr>
          <c:marker>
            <c:symbol val="circle"/>
            <c:size val="3"/>
            <c:spPr>
              <a:solidFill>
                <a:srgbClr val="FF6600"/>
              </a:solidFill>
              <a:ln>
                <a:solidFill>
                  <a:srgbClr val="FF6600"/>
                </a:solidFill>
                <a:prstDash val="solid"/>
              </a:ln>
            </c:spPr>
          </c:marker>
          <c:val>
            <c:numRef>
              <c:f>'Παρ. Κατασκευών-Επίπ.Εργασιών '!$L$11:$L$38</c:f>
              <c:numCache>
                <c:formatCode>0.00%</c:formatCode>
                <c:ptCount val="28"/>
                <c:pt idx="0">
                  <c:v>2.9225826510519408E-2</c:v>
                </c:pt>
                <c:pt idx="1">
                  <c:v>3.7792742989245322E-2</c:v>
                </c:pt>
                <c:pt idx="2">
                  <c:v>3.4428331853605595E-2</c:v>
                </c:pt>
                <c:pt idx="3">
                  <c:v>6.0881461936871127E-2</c:v>
                </c:pt>
                <c:pt idx="4">
                  <c:v>6.5250226563286717E-2</c:v>
                </c:pt>
                <c:pt idx="5">
                  <c:v>2.5181598062954016E-2</c:v>
                </c:pt>
                <c:pt idx="6">
                  <c:v>8.4875071523936706E-3</c:v>
                </c:pt>
                <c:pt idx="7">
                  <c:v>-2.5976418570376015E-2</c:v>
                </c:pt>
                <c:pt idx="8">
                  <c:v>-1.2004915398430908E-2</c:v>
                </c:pt>
                <c:pt idx="9">
                  <c:v>-4.6386395843174326E-2</c:v>
                </c:pt>
                <c:pt idx="10">
                  <c:v>-5.7777777777777803E-2</c:v>
                </c:pt>
                <c:pt idx="11">
                  <c:v>-9.0126725931530247E-2</c:v>
                </c:pt>
                <c:pt idx="12">
                  <c:v>-9.2900880214313017E-2</c:v>
                </c:pt>
                <c:pt idx="13">
                  <c:v>-7.4103427778878739E-2</c:v>
                </c:pt>
                <c:pt idx="14">
                  <c:v>-8.5106382978723666E-2</c:v>
                </c:pt>
                <c:pt idx="15">
                  <c:v>-5.7686311194262506E-2</c:v>
                </c:pt>
                <c:pt idx="16">
                  <c:v>-9.6825229406180865E-2</c:v>
                </c:pt>
                <c:pt idx="17">
                  <c:v>-4.8683928953563035E-2</c:v>
                </c:pt>
                <c:pt idx="18">
                  <c:v>-8.3698990785432595E-2</c:v>
                </c:pt>
                <c:pt idx="19">
                  <c:v>-9.044782704610628E-2</c:v>
                </c:pt>
                <c:pt idx="20">
                  <c:v>-0.10708863715987398</c:v>
                </c:pt>
                <c:pt idx="21">
                  <c:v>-2.8118321898549094E-3</c:v>
                </c:pt>
                <c:pt idx="22">
                  <c:v>-9.6971148090506717E-3</c:v>
                </c:pt>
                <c:pt idx="23">
                  <c:v>5.4086829978171526E-2</c:v>
                </c:pt>
                <c:pt idx="24">
                  <c:v>4.1721161391577402E-2</c:v>
                </c:pt>
                <c:pt idx="25">
                  <c:v>-0.10184976314008598</c:v>
                </c:pt>
                <c:pt idx="26">
                  <c:v>-3.6871373307543621E-2</c:v>
                </c:pt>
                <c:pt idx="27">
                  <c:v>5.6948918545789283E-2</c:v>
                </c:pt>
              </c:numCache>
            </c:numRef>
          </c:val>
        </c:ser>
        <c:marker val="1"/>
        <c:axId val="87027072"/>
        <c:axId val="87028864"/>
      </c:lineChart>
      <c:catAx>
        <c:axId val="87023616"/>
        <c:scaling>
          <c:orientation val="minMax"/>
        </c:scaling>
        <c:axPos val="b"/>
        <c:numFmt formatCode="General" sourceLinked="1"/>
        <c:tickLblPos val="low"/>
        <c:spPr>
          <a:ln w="12700">
            <a:solidFill>
              <a:srgbClr val="000000"/>
            </a:solidFill>
            <a:prstDash val="solid"/>
          </a:ln>
        </c:spPr>
        <c:txPr>
          <a:bodyPr rot="-5400000" vert="horz"/>
          <a:lstStyle/>
          <a:p>
            <a:pPr>
              <a:defRPr sz="650" b="1" i="0" u="none" strike="noStrike" baseline="0">
                <a:solidFill>
                  <a:srgbClr val="000000"/>
                </a:solidFill>
                <a:latin typeface="Tahoma"/>
                <a:ea typeface="Tahoma"/>
                <a:cs typeface="Tahoma"/>
              </a:defRPr>
            </a:pPr>
            <a:endParaRPr lang="el-GR"/>
          </a:p>
        </c:txPr>
        <c:crossAx val="87025536"/>
        <c:crosses val="autoZero"/>
        <c:auto val="1"/>
        <c:lblAlgn val="ctr"/>
        <c:lblOffset val="100"/>
        <c:tickLblSkip val="1"/>
        <c:tickMarkSkip val="1"/>
      </c:catAx>
      <c:valAx>
        <c:axId val="87025536"/>
        <c:scaling>
          <c:orientation val="minMax"/>
          <c:max val="80"/>
          <c:min val="-80"/>
        </c:scaling>
        <c:axPos val="l"/>
        <c:majorGridlines>
          <c:spPr>
            <a:ln w="3175">
              <a:solidFill>
                <a:srgbClr val="C0C0C0"/>
              </a:solidFill>
              <a:prstDash val="sysDash"/>
            </a:ln>
          </c:spPr>
        </c:majorGridlines>
        <c:numFmt formatCode="0" sourceLinked="0"/>
        <c:tickLblPos val="nextTo"/>
        <c:spPr>
          <a:ln w="3175">
            <a:solidFill>
              <a:srgbClr val="000000"/>
            </a:solidFill>
            <a:prstDash val="solid"/>
          </a:ln>
        </c:spPr>
        <c:txPr>
          <a:bodyPr rot="0" vert="horz"/>
          <a:lstStyle/>
          <a:p>
            <a:pPr>
              <a:defRPr sz="800" b="0" i="0" u="none" strike="noStrike" baseline="0">
                <a:solidFill>
                  <a:srgbClr val="000000"/>
                </a:solidFill>
                <a:latin typeface="Tahoma"/>
                <a:ea typeface="Tahoma"/>
                <a:cs typeface="Tahoma"/>
              </a:defRPr>
            </a:pPr>
            <a:endParaRPr lang="el-GR"/>
          </a:p>
        </c:txPr>
        <c:crossAx val="87023616"/>
        <c:crosses val="autoZero"/>
        <c:crossBetween val="between"/>
        <c:majorUnit val="20"/>
      </c:valAx>
      <c:catAx>
        <c:axId val="87027072"/>
        <c:scaling>
          <c:orientation val="minMax"/>
        </c:scaling>
        <c:delete val="1"/>
        <c:axPos val="b"/>
        <c:tickLblPos val="none"/>
        <c:crossAx val="87028864"/>
        <c:crosses val="autoZero"/>
        <c:auto val="1"/>
        <c:lblAlgn val="ctr"/>
        <c:lblOffset val="100"/>
      </c:catAx>
      <c:valAx>
        <c:axId val="87028864"/>
        <c:scaling>
          <c:orientation val="minMax"/>
          <c:max val="0.60000000000000131"/>
          <c:min val="-0.60000000000000131"/>
        </c:scaling>
        <c:axPos val="r"/>
        <c:numFmt formatCode="0%" sourceLinked="0"/>
        <c:majorTickMark val="cross"/>
        <c:tickLblPos val="nextTo"/>
        <c:spPr>
          <a:ln w="3175">
            <a:solidFill>
              <a:srgbClr val="000000"/>
            </a:solidFill>
            <a:prstDash val="solid"/>
          </a:ln>
        </c:spPr>
        <c:txPr>
          <a:bodyPr rot="0" vert="horz"/>
          <a:lstStyle/>
          <a:p>
            <a:pPr>
              <a:defRPr sz="800" b="0" i="0" u="none" strike="noStrike" baseline="0">
                <a:solidFill>
                  <a:srgbClr val="000000"/>
                </a:solidFill>
                <a:latin typeface="Tahoma"/>
                <a:ea typeface="Tahoma"/>
                <a:cs typeface="Tahoma"/>
              </a:defRPr>
            </a:pPr>
            <a:endParaRPr lang="el-GR"/>
          </a:p>
        </c:txPr>
        <c:crossAx val="87027072"/>
        <c:crosses val="max"/>
        <c:crossBetween val="between"/>
      </c:valAx>
      <c:spPr>
        <a:solidFill>
          <a:srgbClr val="FFFFFF"/>
        </a:solidFill>
        <a:ln w="25400">
          <a:noFill/>
        </a:ln>
      </c:spPr>
    </c:plotArea>
    <c:legend>
      <c:legendPos val="b"/>
      <c:layout>
        <c:manualLayout>
          <c:xMode val="edge"/>
          <c:yMode val="edge"/>
          <c:x val="3.9782934622159115E-2"/>
          <c:y val="0.92367423637263135"/>
          <c:w val="0.86076025306963633"/>
          <c:h val="5.2173913043478522E-2"/>
        </c:manualLayout>
      </c:layout>
      <c:spPr>
        <a:solidFill>
          <a:srgbClr val="FFFFFF"/>
        </a:solidFill>
        <a:ln w="25400">
          <a:noFill/>
        </a:ln>
      </c:spPr>
      <c:txPr>
        <a:bodyPr/>
        <a:lstStyle/>
        <a:p>
          <a:pPr>
            <a:defRPr sz="520" b="0" i="0" u="none" strike="noStrike" baseline="0">
              <a:solidFill>
                <a:srgbClr val="000000"/>
              </a:solidFill>
              <a:latin typeface="Tahoma"/>
              <a:ea typeface="Tahoma"/>
              <a:cs typeface="Tahoma"/>
            </a:defRPr>
          </a:pPr>
          <a:endParaRPr lang="el-GR"/>
        </a:p>
      </c:txPr>
    </c:legend>
    <c:plotVisOnly val="1"/>
    <c:dispBlanksAs val="gap"/>
  </c:chart>
  <c:spPr>
    <a:solidFill>
      <a:srgbClr val="FFFFFF"/>
    </a:solidFill>
    <a:ln w="9525">
      <a:noFill/>
    </a:ln>
  </c:spPr>
  <c:txPr>
    <a:bodyPr/>
    <a:lstStyle/>
    <a:p>
      <a:pPr>
        <a:defRPr sz="800" b="0" i="0" u="none" strike="noStrike" baseline="0">
          <a:solidFill>
            <a:srgbClr val="000000"/>
          </a:solidFill>
          <a:latin typeface="Tahoma"/>
          <a:ea typeface="Tahoma"/>
          <a:cs typeface="Tahoma"/>
        </a:defRPr>
      </a:pPr>
      <a:endParaRPr lang="el-GR"/>
    </a:p>
  </c:tx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l-GR"/>
  <c:clrMapOvr bg1="lt1" tx1="dk1" bg2="lt2" tx2="dk2" accent1="accent1" accent2="accent2" accent3="accent3" accent4="accent4" accent5="accent5" accent6="accent6" hlink="hlink" folHlink="folHlink"/>
  <c:chart>
    <c:autoTitleDeleted val="1"/>
    <c:plotArea>
      <c:layout/>
      <c:barChart>
        <c:barDir val="col"/>
        <c:grouping val="clustered"/>
        <c:ser>
          <c:idx val="0"/>
          <c:order val="0"/>
          <c:tx>
            <c:strRef>
              <c:f>Sheet1!#REF!</c:f>
              <c:strCache>
                <c:ptCount val="1"/>
                <c:pt idx="0">
                  <c:v>#REF!</c:v>
                </c:pt>
              </c:strCache>
            </c:strRef>
          </c:tx>
          <c:spPr>
            <a:solidFill>
              <a:srgbClr val="336666"/>
            </a:solidFill>
            <a:ln>
              <a:solidFill>
                <a:schemeClr val="accent1"/>
              </a:solidFill>
            </a:ln>
          </c:spPr>
          <c:cat>
            <c:strRef>
              <c:f>Sheet1!$A$1:$L$1</c:f>
              <c:strCache>
                <c:ptCount val="12"/>
                <c:pt idx="0">
                  <c:v>2010Q1</c:v>
                </c:pt>
                <c:pt idx="1">
                  <c:v>2010Q2</c:v>
                </c:pt>
                <c:pt idx="2">
                  <c:v>2010Q3</c:v>
                </c:pt>
                <c:pt idx="3">
                  <c:v>2010Q4</c:v>
                </c:pt>
                <c:pt idx="4">
                  <c:v>2011Q1</c:v>
                </c:pt>
                <c:pt idx="5">
                  <c:v>2011Q2</c:v>
                </c:pt>
                <c:pt idx="6">
                  <c:v>2011Q3</c:v>
                </c:pt>
                <c:pt idx="7">
                  <c:v>2011Q4</c:v>
                </c:pt>
                <c:pt idx="8">
                  <c:v>2012Q1</c:v>
                </c:pt>
                <c:pt idx="9">
                  <c:v>2012Q2</c:v>
                </c:pt>
                <c:pt idx="10">
                  <c:v>2012Q3</c:v>
                </c:pt>
                <c:pt idx="11">
                  <c:v>2012Q4</c:v>
                </c:pt>
              </c:strCache>
            </c:strRef>
          </c:cat>
          <c:val>
            <c:numRef>
              <c:f>Sheet1!$A$2:$L$2</c:f>
              <c:numCache>
                <c:formatCode>0</c:formatCode>
                <c:ptCount val="12"/>
                <c:pt idx="0">
                  <c:v>585.79999999999995</c:v>
                </c:pt>
                <c:pt idx="1">
                  <c:v>593.1</c:v>
                </c:pt>
                <c:pt idx="2">
                  <c:v>620.70000000000005</c:v>
                </c:pt>
                <c:pt idx="3">
                  <c:v>710.8</c:v>
                </c:pt>
                <c:pt idx="4">
                  <c:v>790.9</c:v>
                </c:pt>
                <c:pt idx="5">
                  <c:v>809.4</c:v>
                </c:pt>
                <c:pt idx="6">
                  <c:v>875.9</c:v>
                </c:pt>
                <c:pt idx="7">
                  <c:v>1023.4</c:v>
                </c:pt>
                <c:pt idx="8">
                  <c:v>1118.0999999999999</c:v>
                </c:pt>
                <c:pt idx="9">
                  <c:v>1166.2</c:v>
                </c:pt>
                <c:pt idx="10">
                  <c:v>1228.2</c:v>
                </c:pt>
                <c:pt idx="11">
                  <c:v>1291.8</c:v>
                </c:pt>
              </c:numCache>
            </c:numRef>
          </c:val>
        </c:ser>
        <c:axId val="87031168"/>
        <c:axId val="86897792"/>
      </c:barChart>
      <c:catAx>
        <c:axId val="87031168"/>
        <c:scaling>
          <c:orientation val="minMax"/>
        </c:scaling>
        <c:axPos val="b"/>
        <c:tickLblPos val="nextTo"/>
        <c:txPr>
          <a:bodyPr rot="-5400000" vert="horz"/>
          <a:lstStyle/>
          <a:p>
            <a:pPr>
              <a:defRPr b="0">
                <a:solidFill>
                  <a:schemeClr val="tx1"/>
                </a:solidFill>
              </a:defRPr>
            </a:pPr>
            <a:endParaRPr lang="el-GR"/>
          </a:p>
        </c:txPr>
        <c:crossAx val="86897792"/>
        <c:crosses val="autoZero"/>
        <c:auto val="1"/>
        <c:lblAlgn val="ctr"/>
        <c:lblOffset val="100"/>
      </c:catAx>
      <c:valAx>
        <c:axId val="86897792"/>
        <c:scaling>
          <c:orientation val="minMax"/>
        </c:scaling>
        <c:axPos val="l"/>
        <c:majorGridlines/>
        <c:numFmt formatCode="0" sourceLinked="1"/>
        <c:tickLblPos val="nextTo"/>
        <c:txPr>
          <a:bodyPr/>
          <a:lstStyle/>
          <a:p>
            <a:pPr>
              <a:defRPr>
                <a:solidFill>
                  <a:schemeClr val="tx1"/>
                </a:solidFill>
              </a:defRPr>
            </a:pPr>
            <a:endParaRPr lang="el-GR"/>
          </a:p>
        </c:txPr>
        <c:crossAx val="87031168"/>
        <c:crosses val="autoZero"/>
        <c:crossBetween val="between"/>
      </c:valAx>
    </c:plotArea>
    <c:plotVisOnly val="1"/>
    <c:dispBlanksAs val="gap"/>
  </c:chart>
  <c:txPr>
    <a:bodyPr/>
    <a:lstStyle/>
    <a:p>
      <a:pPr>
        <a:defRPr>
          <a:solidFill>
            <a:schemeClr val="tx1"/>
          </a:solidFill>
        </a:defRPr>
      </a:pPr>
      <a:endParaRPr lang="el-GR"/>
    </a:p>
  </c:tx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l-GR"/>
  <c:clrMapOvr bg1="lt1" tx1="dk1" bg2="lt2" tx2="dk2" accent1="accent1" accent2="accent2" accent3="accent3" accent4="accent4" accent5="accent5" accent6="accent6" hlink="hlink" folHlink="folHlink"/>
  <c:chart>
    <c:plotArea>
      <c:layout/>
      <c:barChart>
        <c:barDir val="col"/>
        <c:grouping val="clustered"/>
        <c:ser>
          <c:idx val="0"/>
          <c:order val="0"/>
          <c:spPr>
            <a:solidFill>
              <a:srgbClr val="336666"/>
            </a:solidFill>
          </c:spPr>
          <c:dLbls>
            <c:sp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c:spPr>
            <c:showVal val="1"/>
          </c:dLbls>
          <c:cat>
            <c:numRef>
              <c:f>'2'!$D$15:$G$15</c:f>
              <c:numCache>
                <c:formatCode>0</c:formatCode>
                <c:ptCount val="4"/>
                <c:pt idx="0">
                  <c:v>2009</c:v>
                </c:pt>
                <c:pt idx="1">
                  <c:v>2010</c:v>
                </c:pt>
                <c:pt idx="2">
                  <c:v>2011</c:v>
                </c:pt>
                <c:pt idx="3">
                  <c:v>2012</c:v>
                </c:pt>
              </c:numCache>
            </c:numRef>
          </c:cat>
          <c:val>
            <c:numRef>
              <c:f>'2'!$D$16:$G$16</c:f>
              <c:numCache>
                <c:formatCode>0%</c:formatCode>
                <c:ptCount val="4"/>
                <c:pt idx="0">
                  <c:v>0.4276466729042534</c:v>
                </c:pt>
                <c:pt idx="1">
                  <c:v>0.47107230830044433</c:v>
                </c:pt>
                <c:pt idx="2">
                  <c:v>0.51325953481012099</c:v>
                </c:pt>
                <c:pt idx="3">
                  <c:v>0.60851299496094147</c:v>
                </c:pt>
              </c:numCache>
            </c:numRef>
          </c:val>
        </c:ser>
        <c:axId val="86919040"/>
        <c:axId val="86920576"/>
      </c:barChart>
      <c:catAx>
        <c:axId val="86919040"/>
        <c:scaling>
          <c:orientation val="minMax"/>
        </c:scaling>
        <c:axPos val="b"/>
        <c:numFmt formatCode="0" sourceLinked="1"/>
        <c:tickLblPos val="nextTo"/>
        <c:crossAx val="86920576"/>
        <c:crosses val="autoZero"/>
        <c:auto val="1"/>
        <c:lblAlgn val="ctr"/>
        <c:lblOffset val="100"/>
      </c:catAx>
      <c:valAx>
        <c:axId val="86920576"/>
        <c:scaling>
          <c:orientation val="minMax"/>
        </c:scaling>
        <c:axPos val="l"/>
        <c:majorGridlines/>
        <c:numFmt formatCode="0%" sourceLinked="1"/>
        <c:tickLblPos val="nextTo"/>
        <c:crossAx val="86919040"/>
        <c:crosses val="autoZero"/>
        <c:crossBetween val="between"/>
      </c:valAx>
    </c:plotArea>
    <c:plotVisOnly val="1"/>
    <c:dispBlanksAs val="gap"/>
  </c:chart>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l-GR"/>
  <c:chart>
    <c:plotArea>
      <c:layout>
        <c:manualLayout>
          <c:layoutTarget val="inner"/>
          <c:xMode val="edge"/>
          <c:yMode val="edge"/>
          <c:x val="8.1336593317033634E-2"/>
          <c:y val="3.5199236459079117E-2"/>
          <c:w val="0.86286628487074668"/>
          <c:h val="0.80789712290748428"/>
        </c:manualLayout>
      </c:layout>
      <c:barChart>
        <c:barDir val="col"/>
        <c:grouping val="clustered"/>
        <c:ser>
          <c:idx val="0"/>
          <c:order val="0"/>
          <c:tx>
            <c:strRef>
              <c:f>'data isozygio'!$A$11</c:f>
              <c:strCache>
                <c:ptCount val="1"/>
                <c:pt idx="0">
                  <c:v>Ισοζύγιο Τρεχουσών Συναλλαγών</c:v>
                </c:pt>
              </c:strCache>
            </c:strRef>
          </c:tx>
          <c:spPr>
            <a:ln>
              <a:solidFill>
                <a:schemeClr val="tx1"/>
              </a:solidFill>
            </a:ln>
          </c:spPr>
          <c:dLbls>
            <c:numFmt formatCode="#,##0" sourceLinked="0"/>
            <c:spPr>
              <a:solidFill>
                <a:schemeClr val="accent1"/>
              </a:solidFill>
              <a:ln w="25400" cap="flat" cmpd="sng" algn="ctr">
                <a:solidFill>
                  <a:schemeClr val="accent1">
                    <a:shade val="50000"/>
                  </a:schemeClr>
                </a:solidFill>
                <a:prstDash val="solid"/>
              </a:ln>
              <a:effectLst/>
            </c:spPr>
            <c:txPr>
              <a:bodyPr/>
              <a:lstStyle/>
              <a:p>
                <a:pPr>
                  <a:defRPr>
                    <a:solidFill>
                      <a:schemeClr val="bg1"/>
                    </a:solidFill>
                  </a:defRPr>
                </a:pPr>
                <a:endParaRPr lang="el-GR"/>
              </a:p>
            </c:txPr>
            <c:showVal val="1"/>
            <c:extLst>
              <c:ext xmlns:c15="http://schemas.microsoft.com/office/drawing/2012/chart" uri="{CE6537A1-D6FC-4f65-9D91-7224C49458BB}">
                <c15:layout/>
                <c15:showLeaderLines val="0"/>
              </c:ext>
            </c:extLst>
          </c:dLbls>
          <c:cat>
            <c:numRef>
              <c:f>'data isozygio'!$B$2:$M$2</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'data isozygio'!$B$11:$M$11</c:f>
              <c:numCache>
                <c:formatCode>#,##0.0</c:formatCode>
                <c:ptCount val="12"/>
                <c:pt idx="0">
                  <c:v>-8169.3</c:v>
                </c:pt>
                <c:pt idx="1">
                  <c:v>-8571.2999999999811</c:v>
                </c:pt>
                <c:pt idx="2">
                  <c:v>-8647.5</c:v>
                </c:pt>
                <c:pt idx="3">
                  <c:v>-10717.1</c:v>
                </c:pt>
                <c:pt idx="4">
                  <c:v>-14637.5</c:v>
                </c:pt>
                <c:pt idx="5">
                  <c:v>-23640.3</c:v>
                </c:pt>
                <c:pt idx="6">
                  <c:v>-32602.2</c:v>
                </c:pt>
                <c:pt idx="7">
                  <c:v>-34797.599999999999</c:v>
                </c:pt>
                <c:pt idx="8">
                  <c:v>-25818.799999999996</c:v>
                </c:pt>
                <c:pt idx="9">
                  <c:v>-22506</c:v>
                </c:pt>
                <c:pt idx="10">
                  <c:v>-20633.5</c:v>
                </c:pt>
                <c:pt idx="11">
                  <c:v>-5583.7</c:v>
                </c:pt>
              </c:numCache>
            </c:numRef>
          </c:val>
        </c:ser>
        <c:axId val="87094016"/>
        <c:axId val="87095552"/>
      </c:barChart>
      <c:lineChart>
        <c:grouping val="standard"/>
        <c:ser>
          <c:idx val="1"/>
          <c:order val="1"/>
          <c:tx>
            <c:strRef>
              <c:f>'data isozygio'!$A$12</c:f>
              <c:strCache>
                <c:ptCount val="1"/>
                <c:pt idx="0">
                  <c:v>% ΑΕΠ</c:v>
                </c:pt>
              </c:strCache>
            </c:strRef>
          </c:tx>
          <c:spPr>
            <a:ln>
              <a:solidFill>
                <a:schemeClr val="tx1"/>
              </a:solidFill>
            </a:ln>
          </c:spPr>
          <c:marker>
            <c:symbol val="circle"/>
            <c:size val="10"/>
            <c:spPr>
              <a:solidFill>
                <a:schemeClr val="tx1"/>
              </a:solidFill>
              <a:ln>
                <a:solidFill>
                  <a:schemeClr val="tx1"/>
                </a:solidFill>
              </a:ln>
            </c:spPr>
          </c:marker>
          <c:dLbls>
            <c:dLbl>
              <c:idx val="6"/>
              <c:layout>
                <c:manualLayout>
                  <c:x val="-3.9654154970917607E-2"/>
                  <c:y val="1.7666730683054709E-2"/>
                </c:manualLayout>
              </c:layout>
              <c:dLblPos val="r"/>
              <c:showVal val="1"/>
              <c:extLst>
                <c:ext xmlns:c15="http://schemas.microsoft.com/office/drawing/2012/chart" uri="{CE6537A1-D6FC-4f65-9D91-7224C49458BB}">
                  <c15:layout/>
                </c:ext>
              </c:extLst>
            </c:dLbl>
            <c:dLbl>
              <c:idx val="7"/>
              <c:layout>
                <c:manualLayout>
                  <c:x val="-3.965415497091751E-2"/>
                  <c:y val="7.9106331220791682E-3"/>
                </c:manualLayout>
              </c:layout>
              <c:dLblPos val="r"/>
              <c:showVal val="1"/>
              <c:extLst>
                <c:ext xmlns:c15="http://schemas.microsoft.com/office/drawing/2012/chart" uri="{CE6537A1-D6FC-4f65-9D91-7224C49458BB}">
                  <c15:layout/>
                </c:ext>
              </c:extLst>
            </c:dLbl>
            <c:spPr>
              <a:solidFill>
                <a:schemeClr val="lt1"/>
              </a:solidFill>
              <a:ln w="25400" cap="flat" cmpd="sng" algn="ctr">
                <a:solidFill>
                  <a:schemeClr val="dk1"/>
                </a:solidFill>
                <a:prstDash val="solid"/>
              </a:ln>
              <a:effectLst/>
            </c:spPr>
            <c:dLblPos val="b"/>
            <c:showVal val="1"/>
            <c:extLst>
              <c:ext xmlns:c15="http://schemas.microsoft.com/office/drawing/2012/chart" uri="{CE6537A1-D6FC-4f65-9D91-7224C49458BB}">
                <c15:layout/>
                <c15:showLeaderLines val="0"/>
              </c:ext>
            </c:extLst>
          </c:dLbls>
          <c:cat>
            <c:numRef>
              <c:f>'data isozygio'!$B$2:$M$2</c:f>
              <c:numCache>
                <c:formatCode>General</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'data isozygio'!$B$12:$M$12</c:f>
              <c:numCache>
                <c:formatCode>0.0%</c:formatCode>
                <c:ptCount val="12"/>
                <c:pt idx="0">
                  <c:v>-5.6000000000000001E-2</c:v>
                </c:pt>
                <c:pt idx="1">
                  <c:v>-5.5000000000000014E-2</c:v>
                </c:pt>
                <c:pt idx="2">
                  <c:v>-0.05</c:v>
                </c:pt>
                <c:pt idx="3">
                  <c:v>-5.8000000000000003E-2</c:v>
                </c:pt>
                <c:pt idx="4">
                  <c:v>-7.6000000000000012E-2</c:v>
                </c:pt>
                <c:pt idx="5">
                  <c:v>-0.113</c:v>
                </c:pt>
                <c:pt idx="6">
                  <c:v>-0.14600000000000007</c:v>
                </c:pt>
                <c:pt idx="7">
                  <c:v>-0.14900000000000008</c:v>
                </c:pt>
                <c:pt idx="8">
                  <c:v>-0.112</c:v>
                </c:pt>
                <c:pt idx="9">
                  <c:v>-0.10100000000000002</c:v>
                </c:pt>
                <c:pt idx="10">
                  <c:v>-9.9000000000000046E-2</c:v>
                </c:pt>
                <c:pt idx="11">
                  <c:v>-2.9000000000000012E-2</c:v>
                </c:pt>
              </c:numCache>
            </c:numRef>
          </c:val>
        </c:ser>
        <c:marker val="1"/>
        <c:axId val="86788352"/>
        <c:axId val="86786432"/>
      </c:lineChart>
      <c:catAx>
        <c:axId val="87094016"/>
        <c:scaling>
          <c:orientation val="minMax"/>
        </c:scaling>
        <c:axPos val="b"/>
        <c:numFmt formatCode="General" sourceLinked="1"/>
        <c:tickLblPos val="low"/>
        <c:crossAx val="87095552"/>
        <c:crosses val="autoZero"/>
        <c:auto val="1"/>
        <c:lblAlgn val="ctr"/>
        <c:lblOffset val="100"/>
      </c:catAx>
      <c:valAx>
        <c:axId val="87095552"/>
        <c:scaling>
          <c:orientation val="minMax"/>
          <c:max val="0"/>
          <c:min val="-40000"/>
        </c:scaling>
        <c:axPos val="l"/>
        <c:majorGridlines>
          <c:spPr>
            <a:ln>
              <a:solidFill>
                <a:schemeClr val="bg1">
                  <a:lumMod val="85000"/>
                </a:schemeClr>
              </a:solidFill>
              <a:prstDash val="sysDash"/>
            </a:ln>
          </c:spPr>
        </c:majorGridlines>
        <c:title>
          <c:tx>
            <c:rich>
              <a:bodyPr rot="-5400000" vert="horz"/>
              <a:lstStyle/>
              <a:p>
                <a:pPr>
                  <a:defRPr/>
                </a:pPr>
                <a:r>
                  <a:rPr lang="el-GR"/>
                  <a:t>εκ. ευρώ</a:t>
                </a:r>
                <a:endParaRPr lang="en-US"/>
              </a:p>
            </c:rich>
          </c:tx>
          <c:layout>
            <c:manualLayout>
              <c:xMode val="edge"/>
              <c:yMode val="edge"/>
              <c:x val="1.6158738103947312E-4"/>
              <c:y val="0.37437893229853625"/>
            </c:manualLayout>
          </c:layout>
        </c:title>
        <c:numFmt formatCode="#,##0" sourceLinked="0"/>
        <c:tickLblPos val="nextTo"/>
        <c:crossAx val="87094016"/>
        <c:crosses val="autoZero"/>
        <c:crossBetween val="between"/>
        <c:majorUnit val="10000"/>
      </c:valAx>
      <c:valAx>
        <c:axId val="86786432"/>
        <c:scaling>
          <c:orientation val="minMax"/>
          <c:max val="0"/>
          <c:min val="-0.15000000000000008"/>
        </c:scaling>
        <c:axPos val="r"/>
        <c:title>
          <c:tx>
            <c:rich>
              <a:bodyPr rot="-5400000" vert="horz"/>
              <a:lstStyle/>
              <a:p>
                <a:pPr>
                  <a:defRPr/>
                </a:pPr>
                <a:r>
                  <a:rPr lang="el-GR"/>
                  <a:t>% ΑΕΠ</a:t>
                </a:r>
                <a:endParaRPr lang="en-US"/>
              </a:p>
            </c:rich>
          </c:tx>
          <c:layout>
            <c:manualLayout>
              <c:xMode val="edge"/>
              <c:yMode val="edge"/>
              <c:x val="0.96890344035818066"/>
              <c:y val="0.37443390307918917"/>
            </c:manualLayout>
          </c:layout>
        </c:title>
        <c:numFmt formatCode="0%" sourceLinked="0"/>
        <c:tickLblPos val="nextTo"/>
        <c:crossAx val="86788352"/>
        <c:crosses val="max"/>
        <c:crossBetween val="between"/>
        <c:majorUnit val="0.05"/>
      </c:valAx>
      <c:catAx>
        <c:axId val="86788352"/>
        <c:scaling>
          <c:orientation val="minMax"/>
        </c:scaling>
        <c:delete val="1"/>
        <c:axPos val="b"/>
        <c:numFmt formatCode="General" sourceLinked="1"/>
        <c:tickLblPos val="none"/>
        <c:crossAx val="86786432"/>
        <c:crosses val="autoZero"/>
        <c:auto val="1"/>
        <c:lblAlgn val="ctr"/>
        <c:lblOffset val="100"/>
      </c:catAx>
    </c:plotArea>
    <c:legend>
      <c:legendPos val="b"/>
      <c:layout/>
    </c:legend>
    <c:plotVisOnly val="1"/>
    <c:dispBlanksAs val="gap"/>
  </c:chart>
  <c:spPr>
    <a:ln>
      <a:noFill/>
    </a:ln>
  </c:spPr>
  <c:txPr>
    <a:bodyPr/>
    <a:lstStyle/>
    <a:p>
      <a:pPr>
        <a:defRPr sz="900">
          <a:latin typeface="Tahoma" pitchFamily="34" charset="0"/>
          <a:ea typeface="Tahoma" panose="020B0604030504040204" pitchFamily="34" charset="0"/>
          <a:cs typeface="Tahoma" panose="020B0604030504040204" pitchFamily="34" charset="0"/>
        </a:defRPr>
      </a:pPr>
      <a:endParaRPr lang="el-GR"/>
    </a:p>
  </c:txPr>
  <c:externalData r:id="rId1"/>
</c:chartSpace>
</file>

<file path=ppt/charts/chart9.xml><?xml version="1.0" encoding="utf-8"?>
<c:chartSpace xmlns:c="http://schemas.openxmlformats.org/drawingml/2006/chart" xmlns:a="http://schemas.openxmlformats.org/drawingml/2006/main" xmlns:r="http://schemas.openxmlformats.org/officeDocument/2006/relationships">
  <c:date1904 val="1"/>
  <c:lang val="el-GR"/>
  <c:clrMapOvr bg1="lt1" tx1="dk1" bg2="lt2" tx2="dk2" accent1="accent1" accent2="accent2" accent3="accent3" accent4="accent4" accent5="accent5" accent6="accent6" hlink="hlink" folHlink="folHlink"/>
  <c:chart>
    <c:title>
      <c:tx>
        <c:rich>
          <a:bodyPr/>
          <a:lstStyle/>
          <a:p>
            <a:pPr>
              <a:defRPr/>
            </a:pPr>
            <a:r>
              <a:rPr lang="el-GR"/>
              <a:t>Ανάλυση</a:t>
            </a:r>
            <a:r>
              <a:rPr lang="el-GR" baseline="0"/>
              <a:t> συνιστωσών ΑΕΠ</a:t>
            </a:r>
            <a:endParaRPr lang="en-GB"/>
          </a:p>
        </c:rich>
      </c:tx>
      <c:layout/>
    </c:title>
    <c:plotArea>
      <c:layout>
        <c:manualLayout>
          <c:layoutTarget val="inner"/>
          <c:xMode val="edge"/>
          <c:yMode val="edge"/>
          <c:x val="1.4138755936690898E-2"/>
          <c:y val="6.9058553255558333E-2"/>
          <c:w val="0.94426572742272596"/>
          <c:h val="0.7898648718221537"/>
        </c:manualLayout>
      </c:layout>
      <c:barChart>
        <c:barDir val="col"/>
        <c:grouping val="stacked"/>
        <c:ser>
          <c:idx val="1"/>
          <c:order val="1"/>
          <c:tx>
            <c:strRef>
              <c:f>ANNUALY!$AB$4</c:f>
              <c:strCache>
                <c:ptCount val="1"/>
                <c:pt idx="0">
                  <c:v>Ιδιωτική Κατανάλωση</c:v>
                </c:pt>
              </c:strCache>
            </c:strRef>
          </c:tx>
          <c:cat>
            <c:numRef>
              <c:f>ANNUALY!$Z$5:$Z$16</c:f>
              <c:numCache>
                <c:formatCode>0</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ANNUALY!$AB$5:$AB$16</c:f>
              <c:numCache>
                <c:formatCode>0.0%</c:formatCode>
                <c:ptCount val="12"/>
                <c:pt idx="0">
                  <c:v>3.4194390635398204E-2</c:v>
                </c:pt>
                <c:pt idx="1">
                  <c:v>3.2934411420521413E-2</c:v>
                </c:pt>
                <c:pt idx="2">
                  <c:v>2.3021056802955003E-2</c:v>
                </c:pt>
                <c:pt idx="3">
                  <c:v>2.6282393307277017E-2</c:v>
                </c:pt>
                <c:pt idx="4">
                  <c:v>3.0527379526861614E-2</c:v>
                </c:pt>
                <c:pt idx="5">
                  <c:v>3.0407987875712517E-2</c:v>
                </c:pt>
                <c:pt idx="6">
                  <c:v>2.4787467269729115E-2</c:v>
                </c:pt>
                <c:pt idx="7">
                  <c:v>2.942258215242401E-2</c:v>
                </c:pt>
                <c:pt idx="8">
                  <c:v>-1.1291337952680404E-2</c:v>
                </c:pt>
                <c:pt idx="9">
                  <c:v>-4.5859156346265494E-2</c:v>
                </c:pt>
                <c:pt idx="10">
                  <c:v>-5.5810131562093718E-2</c:v>
                </c:pt>
                <c:pt idx="11">
                  <c:v>-6.5170422720666504E-2</c:v>
                </c:pt>
              </c:numCache>
            </c:numRef>
          </c:val>
        </c:ser>
        <c:ser>
          <c:idx val="2"/>
          <c:order val="2"/>
          <c:tx>
            <c:strRef>
              <c:f>ANNUALY!$AC$4</c:f>
              <c:strCache>
                <c:ptCount val="1"/>
                <c:pt idx="0">
                  <c:v>Δημόσια Κατανάλωση</c:v>
                </c:pt>
              </c:strCache>
            </c:strRef>
          </c:tx>
          <c:cat>
            <c:numRef>
              <c:f>ANNUALY!$Z$5:$Z$16</c:f>
              <c:numCache>
                <c:formatCode>0</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ANNUALY!$AC$5:$AC$16</c:f>
              <c:numCache>
                <c:formatCode>0.0%</c:formatCode>
                <c:ptCount val="12"/>
                <c:pt idx="0">
                  <c:v>1.4630977366829208E-3</c:v>
                </c:pt>
                <c:pt idx="1">
                  <c:v>1.3711007431717609E-2</c:v>
                </c:pt>
                <c:pt idx="2">
                  <c:v>-1.7138303689408101E-3</c:v>
                </c:pt>
                <c:pt idx="3">
                  <c:v>6.4784383693938345E-3</c:v>
                </c:pt>
                <c:pt idx="4">
                  <c:v>2.0622215043577812E-3</c:v>
                </c:pt>
                <c:pt idx="5">
                  <c:v>5.5956245643714996E-3</c:v>
                </c:pt>
                <c:pt idx="6">
                  <c:v>1.2559905537451697E-2</c:v>
                </c:pt>
                <c:pt idx="7">
                  <c:v>-4.8158811324411814E-3</c:v>
                </c:pt>
                <c:pt idx="8">
                  <c:v>8.7372187287858907E-3</c:v>
                </c:pt>
                <c:pt idx="9">
                  <c:v>-1.6746089303509206E-2</c:v>
                </c:pt>
                <c:pt idx="10">
                  <c:v>-9.5917009642485698E-3</c:v>
                </c:pt>
                <c:pt idx="11">
                  <c:v>-8.0259800706338306E-3</c:v>
                </c:pt>
              </c:numCache>
            </c:numRef>
          </c:val>
        </c:ser>
        <c:ser>
          <c:idx val="3"/>
          <c:order val="3"/>
          <c:tx>
            <c:strRef>
              <c:f>ANNUALY!$AD$4</c:f>
              <c:strCache>
                <c:ptCount val="1"/>
                <c:pt idx="0">
                  <c:v>Επενδύσεις</c:v>
                </c:pt>
              </c:strCache>
            </c:strRef>
          </c:tx>
          <c:cat>
            <c:numRef>
              <c:f>ANNUALY!$Z$5:$Z$16</c:f>
              <c:numCache>
                <c:formatCode>0</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ANNUALY!$AD$5:$AD$16</c:f>
              <c:numCache>
                <c:formatCode>0.0%</c:formatCode>
                <c:ptCount val="12"/>
                <c:pt idx="0">
                  <c:v>9.249432382049786E-3</c:v>
                </c:pt>
                <c:pt idx="1">
                  <c:v>2.9690874463187511E-3</c:v>
                </c:pt>
                <c:pt idx="2">
                  <c:v>4.2626580898584711E-2</c:v>
                </c:pt>
                <c:pt idx="3">
                  <c:v>-6.1185294001522925E-3</c:v>
                </c:pt>
                <c:pt idx="4">
                  <c:v>-2.2513998403421616E-2</c:v>
                </c:pt>
                <c:pt idx="5">
                  <c:v>4.5205169778511203E-2</c:v>
                </c:pt>
                <c:pt idx="6">
                  <c:v>3.17930343374353E-2</c:v>
                </c:pt>
                <c:pt idx="7">
                  <c:v>-2.7734628519076814E-2</c:v>
                </c:pt>
                <c:pt idx="8">
                  <c:v>-6.0254264127241927E-2</c:v>
                </c:pt>
                <c:pt idx="9">
                  <c:v>-1.5468749262663707E-2</c:v>
                </c:pt>
                <c:pt idx="10">
                  <c:v>-2.9504138564026124E-2</c:v>
                </c:pt>
                <c:pt idx="11">
                  <c:v>-2.8450046793213606E-2</c:v>
                </c:pt>
              </c:numCache>
            </c:numRef>
          </c:val>
        </c:ser>
        <c:ser>
          <c:idx val="4"/>
          <c:order val="4"/>
          <c:tx>
            <c:strRef>
              <c:f>ANNUALY!$AE$4</c:f>
              <c:strCache>
                <c:ptCount val="1"/>
                <c:pt idx="0">
                  <c:v>Καθαρές Εξαγωγές</c:v>
                </c:pt>
              </c:strCache>
            </c:strRef>
          </c:tx>
          <c:spPr>
            <a:ln w="25400">
              <a:solidFill>
                <a:schemeClr val="tx1"/>
              </a:solidFill>
              <a:prstDash val="sysDash"/>
            </a:ln>
          </c:spPr>
          <c:cat>
            <c:numRef>
              <c:f>ANNUALY!$Z$5:$Z$16</c:f>
              <c:numCache>
                <c:formatCode>0</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ANNUALY!$AE$5:$AE$16</c:f>
              <c:numCache>
                <c:formatCode>0.0%</c:formatCode>
                <c:ptCount val="12"/>
                <c:pt idx="0">
                  <c:v>-4.2939132307988105E-3</c:v>
                </c:pt>
                <c:pt idx="1">
                  <c:v>-1.5567976782592603E-2</c:v>
                </c:pt>
                <c:pt idx="2">
                  <c:v>-3.9708794631130194E-3</c:v>
                </c:pt>
                <c:pt idx="3">
                  <c:v>1.6750371242013121E-2</c:v>
                </c:pt>
                <c:pt idx="4">
                  <c:v>1.07660525261547E-2</c:v>
                </c:pt>
                <c:pt idx="5">
                  <c:v>-2.6096724704451305E-2</c:v>
                </c:pt>
                <c:pt idx="6">
                  <c:v>-3.32955467916074E-2</c:v>
                </c:pt>
                <c:pt idx="7">
                  <c:v>5.5606734067882037E-4</c:v>
                </c:pt>
                <c:pt idx="8">
                  <c:v>3.0362627642184104E-2</c:v>
                </c:pt>
                <c:pt idx="9">
                  <c:v>2.9917673587150417E-2</c:v>
                </c:pt>
                <c:pt idx="10">
                  <c:v>2.3558840770602198E-2</c:v>
                </c:pt>
                <c:pt idx="11">
                  <c:v>3.6879588189504028E-2</c:v>
                </c:pt>
              </c:numCache>
            </c:numRef>
          </c:val>
        </c:ser>
        <c:gapWidth val="49"/>
        <c:overlap val="100"/>
        <c:axId val="87295104"/>
        <c:axId val="87296640"/>
      </c:barChart>
      <c:lineChart>
        <c:grouping val="standard"/>
        <c:ser>
          <c:idx val="0"/>
          <c:order val="0"/>
          <c:tx>
            <c:strRef>
              <c:f>ANNUALY!$AA$4</c:f>
              <c:strCache>
                <c:ptCount val="1"/>
                <c:pt idx="0">
                  <c:v>ΑΕΠ</c:v>
                </c:pt>
              </c:strCache>
            </c:strRef>
          </c:tx>
          <c:spPr>
            <a:ln w="63500">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rker>
            <c:symbol val="none"/>
          </c:marker>
          <c:cat>
            <c:numRef>
              <c:f>ANNUALY!$Z$5:$Z$16</c:f>
              <c:numCache>
                <c:formatCode>0</c:formatCode>
                <c:ptCount val="12"/>
                <c:pt idx="0">
                  <c:v>2001</c:v>
                </c:pt>
                <c:pt idx="1">
                  <c:v>2002</c:v>
                </c:pt>
                <c:pt idx="2">
                  <c:v>2003</c:v>
                </c:pt>
                <c:pt idx="3">
                  <c:v>2004</c:v>
                </c:pt>
                <c:pt idx="4">
                  <c:v>2005</c:v>
                </c:pt>
                <c:pt idx="5">
                  <c:v>2006</c:v>
                </c:pt>
                <c:pt idx="6">
                  <c:v>2007</c:v>
                </c:pt>
                <c:pt idx="7">
                  <c:v>2008</c:v>
                </c:pt>
                <c:pt idx="8">
                  <c:v>2009</c:v>
                </c:pt>
                <c:pt idx="9">
                  <c:v>2010</c:v>
                </c:pt>
                <c:pt idx="10">
                  <c:v>2011</c:v>
                </c:pt>
                <c:pt idx="11">
                  <c:v>2012</c:v>
                </c:pt>
              </c:numCache>
            </c:numRef>
          </c:cat>
          <c:val>
            <c:numRef>
              <c:f>ANNUALY!$AA$5:$AA$16</c:f>
              <c:numCache>
                <c:formatCode>0.0%</c:formatCode>
                <c:ptCount val="12"/>
                <c:pt idx="0">
                  <c:v>4.0613007523332023E-2</c:v>
                </c:pt>
                <c:pt idx="1">
                  <c:v>3.4046529515965311E-2</c:v>
                </c:pt>
                <c:pt idx="2">
                  <c:v>5.9962927869485746E-2</c:v>
                </c:pt>
                <c:pt idx="3">
                  <c:v>4.3392673518531655E-2</c:v>
                </c:pt>
                <c:pt idx="4">
                  <c:v>2.0841655153952511E-2</c:v>
                </c:pt>
                <c:pt idx="5">
                  <c:v>5.5112057514144039E-2</c:v>
                </c:pt>
                <c:pt idx="6">
                  <c:v>3.5844860353008601E-2</c:v>
                </c:pt>
                <c:pt idx="7">
                  <c:v>-2.5718601584150402E-3</c:v>
                </c:pt>
                <c:pt idx="8">
                  <c:v>-3.2445755708952313E-2</c:v>
                </c:pt>
                <c:pt idx="9">
                  <c:v>-4.8156321325288326E-2</c:v>
                </c:pt>
                <c:pt idx="10">
                  <c:v>-7.1347130319766069E-2</c:v>
                </c:pt>
                <c:pt idx="11">
                  <c:v>-6.4766861395010034E-2</c:v>
                </c:pt>
              </c:numCache>
            </c:numRef>
          </c:val>
        </c:ser>
        <c:marker val="1"/>
        <c:axId val="87295104"/>
        <c:axId val="87296640"/>
      </c:lineChart>
      <c:catAx>
        <c:axId val="87295104"/>
        <c:scaling>
          <c:orientation val="minMax"/>
        </c:scaling>
        <c:axPos val="b"/>
        <c:majorGridlines>
          <c:spPr>
            <a:ln>
              <a:solidFill>
                <a:schemeClr val="bg1">
                  <a:lumMod val="75000"/>
                </a:schemeClr>
              </a:solidFill>
              <a:prstDash val="sysDash"/>
            </a:ln>
          </c:spPr>
        </c:majorGridlines>
        <c:numFmt formatCode="0" sourceLinked="1"/>
        <c:tickLblPos val="low"/>
        <c:txPr>
          <a:bodyPr rot="0" vert="horz"/>
          <a:lstStyle/>
          <a:p>
            <a:pPr>
              <a:defRPr/>
            </a:pPr>
            <a:endParaRPr lang="el-GR"/>
          </a:p>
        </c:txPr>
        <c:crossAx val="87296640"/>
        <c:crosses val="autoZero"/>
        <c:auto val="1"/>
        <c:lblAlgn val="ctr"/>
        <c:lblOffset val="100"/>
        <c:tickMarkSkip val="1"/>
      </c:catAx>
      <c:valAx>
        <c:axId val="87296640"/>
        <c:scaling>
          <c:orientation val="minMax"/>
          <c:min val="-0.1"/>
        </c:scaling>
        <c:axPos val="l"/>
        <c:numFmt formatCode="0.0%" sourceLinked="0"/>
        <c:majorTickMark val="in"/>
        <c:tickLblPos val="high"/>
        <c:crossAx val="87295104"/>
        <c:crosses val="autoZero"/>
        <c:crossBetween val="between"/>
      </c:valAx>
      <c:spPr>
        <a:ln>
          <a:noFill/>
        </a:ln>
      </c:spPr>
    </c:plotArea>
    <c:legend>
      <c:legendPos val="b"/>
      <c:layout>
        <c:manualLayout>
          <c:xMode val="edge"/>
          <c:yMode val="edge"/>
          <c:x val="9.8235874844228321E-4"/>
          <c:y val="0.89055901832713802"/>
          <c:w val="0.99097966374833402"/>
          <c:h val="0.10944098167286198"/>
        </c:manualLayout>
      </c:layout>
    </c:legend>
    <c:plotVisOnly val="1"/>
    <c:dispBlanksAs val="gap"/>
  </c:chart>
  <c:spPr>
    <a:ln>
      <a:noFill/>
    </a:ln>
  </c:spPr>
  <c:txPr>
    <a:bodyPr/>
    <a:lstStyle/>
    <a:p>
      <a:pPr>
        <a:defRPr sz="1400"/>
      </a:pPr>
      <a:endParaRPr lang="el-GR"/>
    </a:p>
  </c:txPr>
  <c:externalData r:id="rId2"/>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2818"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l-GR"/>
          </a:p>
        </p:txBody>
      </p:sp>
      <p:sp>
        <p:nvSpPr>
          <p:cNvPr id="162819" name="Rectangle 3"/>
          <p:cNvSpPr>
            <a:spLocks noGrp="1" noChangeArrowheads="1"/>
          </p:cNvSpPr>
          <p:nvPr>
            <p:ph type="dt" sz="quarter"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l-GR"/>
          </a:p>
        </p:txBody>
      </p:sp>
      <p:sp>
        <p:nvSpPr>
          <p:cNvPr id="162820" name="Rectangle 4"/>
          <p:cNvSpPr>
            <a:spLocks noGrp="1" noChangeArrowheads="1"/>
          </p:cNvSpPr>
          <p:nvPr>
            <p:ph type="ftr" sz="quarter" idx="2"/>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l-GR"/>
          </a:p>
        </p:txBody>
      </p:sp>
      <p:sp>
        <p:nvSpPr>
          <p:cNvPr id="162821" name="Rectangle 5"/>
          <p:cNvSpPr>
            <a:spLocks noGrp="1" noChangeArrowheads="1"/>
          </p:cNvSpPr>
          <p:nvPr>
            <p:ph type="sldNum" sz="quarter" idx="3"/>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charset="-128"/>
                <a:cs typeface="+mn-cs"/>
              </a:defRPr>
            </a:lvl1pPr>
          </a:lstStyle>
          <a:p>
            <a:pPr>
              <a:defRPr/>
            </a:pPr>
            <a:fld id="{0EC17AD3-A101-4CFB-9200-3F757F7F71B6}" type="slidenum">
              <a:rPr lang="el-GR"/>
              <a:pPr>
                <a:defRPr/>
              </a:pPr>
              <a:t>‹#›</a:t>
            </a:fld>
            <a:endParaRPr lang="el-G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l-GR"/>
          </a:p>
        </p:txBody>
      </p:sp>
      <p:sp>
        <p:nvSpPr>
          <p:cNvPr id="119811" name="Rectangle 3"/>
          <p:cNvSpPr>
            <a:spLocks noGrp="1" noChangeArrowheads="1"/>
          </p:cNvSpPr>
          <p:nvPr>
            <p:ph type="dt" idx="1"/>
          </p:nvPr>
        </p:nvSpPr>
        <p:spPr bwMode="auto">
          <a:xfrm>
            <a:off x="3849688" y="0"/>
            <a:ext cx="2946400"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l-GR"/>
          </a:p>
        </p:txBody>
      </p:sp>
      <p:sp>
        <p:nvSpPr>
          <p:cNvPr id="14340"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119813" name="Rectangle 5"/>
          <p:cNvSpPr>
            <a:spLocks noGrp="1" noChangeArrowheads="1"/>
          </p:cNvSpPr>
          <p:nvPr>
            <p:ph type="body" sz="quarter" idx="3"/>
          </p:nvPr>
        </p:nvSpPr>
        <p:spPr bwMode="auto">
          <a:xfrm>
            <a:off x="679450" y="4714875"/>
            <a:ext cx="5438775" cy="4467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l-GR" noProof="0" smtClean="0"/>
              <a:t>Click to edit Master text styles</a:t>
            </a:r>
          </a:p>
          <a:p>
            <a:pPr lvl="0"/>
            <a:r>
              <a:rPr lang="el-GR" noProof="0" smtClean="0"/>
              <a:t>Second level</a:t>
            </a:r>
          </a:p>
          <a:p>
            <a:pPr lvl="0"/>
            <a:r>
              <a:rPr lang="el-GR" noProof="0" smtClean="0"/>
              <a:t>Third level</a:t>
            </a:r>
          </a:p>
          <a:p>
            <a:pPr lvl="0"/>
            <a:r>
              <a:rPr lang="el-GR" noProof="0" smtClean="0"/>
              <a:t>Fourth level</a:t>
            </a:r>
          </a:p>
          <a:p>
            <a:pPr lvl="0"/>
            <a:r>
              <a:rPr lang="el-GR" noProof="0" smtClean="0"/>
              <a:t>Fifth level</a:t>
            </a:r>
          </a:p>
        </p:txBody>
      </p:sp>
      <p:sp>
        <p:nvSpPr>
          <p:cNvPr id="119814" name="Rectangle 6"/>
          <p:cNvSpPr>
            <a:spLocks noGrp="1" noChangeArrowheads="1"/>
          </p:cNvSpPr>
          <p:nvPr>
            <p:ph type="ftr" sz="quarter" idx="4"/>
          </p:nvPr>
        </p:nvSpPr>
        <p:spPr bwMode="auto">
          <a:xfrm>
            <a:off x="0"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l-GR"/>
          </a:p>
        </p:txBody>
      </p:sp>
      <p:sp>
        <p:nvSpPr>
          <p:cNvPr id="119815" name="Rectangle 7"/>
          <p:cNvSpPr>
            <a:spLocks noGrp="1" noChangeArrowheads="1"/>
          </p:cNvSpPr>
          <p:nvPr>
            <p:ph type="sldNum" sz="quarter" idx="5"/>
          </p:nvPr>
        </p:nvSpPr>
        <p:spPr bwMode="auto">
          <a:xfrm>
            <a:off x="3849688" y="9428163"/>
            <a:ext cx="2946400"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ea typeface="ＭＳ Ｐゴシック" charset="-128"/>
                <a:cs typeface="+mn-cs"/>
              </a:defRPr>
            </a:lvl1pPr>
          </a:lstStyle>
          <a:p>
            <a:pPr>
              <a:defRPr/>
            </a:pPr>
            <a:fld id="{BF0F2B01-1265-414C-8C20-838C773047C6}" type="slidenum">
              <a:rPr lang="el-GR"/>
              <a:pPr>
                <a:defRPr/>
              </a:pPr>
              <a:t>‹#›</a:t>
            </a:fld>
            <a:endParaRPr lang="el-G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1pPr>
    <a:lvl2pPr marL="742950" indent="-28575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2pPr>
    <a:lvl3pPr marL="1143000" indent="-2286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3pPr>
    <a:lvl4pPr marL="1600200" indent="-2286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4pPr>
    <a:lvl5pPr marL="2057400" indent="-228600"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p:cNvSpPr>
            <a:spLocks noGrp="1" noChangeArrowheads="1"/>
          </p:cNvSpPr>
          <p:nvPr>
            <p:ph type="sldNum" sz="quarter" idx="5"/>
          </p:nvPr>
        </p:nvSpPr>
        <p:spPr>
          <a:noFill/>
        </p:spPr>
        <p:txBody>
          <a:bodyPr/>
          <a:lstStyle/>
          <a:p>
            <a:fld id="{B8D20D7C-D6E7-4BF7-B1FB-F755B248F6F5}" type="slidenum">
              <a:rPr lang="el-GR" smtClean="0">
                <a:latin typeface="Arial" charset="0"/>
              </a:rPr>
              <a:pPr/>
              <a:t>1</a:t>
            </a:fld>
            <a:endParaRPr lang="el-GR" smtClean="0">
              <a:latin typeface="Arial" charset="0"/>
            </a:endParaRPr>
          </a:p>
        </p:txBody>
      </p:sp>
      <p:sp>
        <p:nvSpPr>
          <p:cNvPr id="17410" name="Rectangle 2"/>
          <p:cNvSpPr>
            <a:spLocks noGrp="1" noRot="1" noChangeAspect="1" noChangeArrowheads="1" noTextEdit="1"/>
          </p:cNvSpPr>
          <p:nvPr>
            <p:ph type="sldImg"/>
          </p:nvPr>
        </p:nvSpPr>
        <p:spPr>
          <a:xfrm>
            <a:off x="917575" y="744538"/>
            <a:ext cx="4962525" cy="3722687"/>
          </a:xfrm>
          <a:ln/>
        </p:spPr>
      </p:sp>
      <p:sp>
        <p:nvSpPr>
          <p:cNvPr id="17411" name="Rectangle 3"/>
          <p:cNvSpPr>
            <a:spLocks noGrp="1" noChangeArrowheads="1"/>
          </p:cNvSpPr>
          <p:nvPr>
            <p:ph type="body" idx="1"/>
          </p:nvPr>
        </p:nvSpPr>
        <p:spPr>
          <a:noFill/>
          <a:ln/>
        </p:spPr>
        <p:txBody>
          <a:bodyPr/>
          <a:lstStyle/>
          <a:p>
            <a:pPr eaLnBrk="1" hangingPunct="1">
              <a:spcBef>
                <a:spcPct val="0"/>
              </a:spcBef>
            </a:pPr>
            <a:endParaRPr lang="en-US" sz="1800" smtClean="0">
              <a:ea typeface="ＭＳ Ｐゴシック"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noTextEdit="1"/>
          </p:cNvSpPr>
          <p:nvPr>
            <p:ph type="sldImg"/>
          </p:nvPr>
        </p:nvSpPr>
        <p:spPr>
          <a:xfrm>
            <a:off x="917575" y="744538"/>
            <a:ext cx="4962525" cy="3722687"/>
          </a:xfrm>
          <a:ln/>
        </p:spPr>
      </p:sp>
      <p:sp>
        <p:nvSpPr>
          <p:cNvPr id="60418" name="Notes Placeholder 2"/>
          <p:cNvSpPr>
            <a:spLocks noGrp="1"/>
          </p:cNvSpPr>
          <p:nvPr>
            <p:ph type="body" idx="1"/>
          </p:nvPr>
        </p:nvSpPr>
        <p:spPr>
          <a:noFill/>
          <a:ln/>
        </p:spPr>
        <p:txBody>
          <a:bodyPr/>
          <a:lstStyle/>
          <a:p>
            <a:pPr>
              <a:spcBef>
                <a:spcPct val="0"/>
              </a:spcBef>
            </a:pPr>
            <a:endParaRPr lang="en-US" sz="1800" smtClean="0">
              <a:ea typeface="ＭＳ Ｐゴシック" charset="-128"/>
            </a:endParaRPr>
          </a:p>
        </p:txBody>
      </p:sp>
      <p:sp>
        <p:nvSpPr>
          <p:cNvPr id="60419" name="Slide Number Placeholder 3"/>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B1B06AFA-2FCE-4047-B231-B80891783335}" type="slidenum">
              <a:rPr lang="el-GR" sz="1200">
                <a:latin typeface="Calibri" pitchFamily="34" charset="0"/>
              </a:rPr>
              <a:pPr algn="r"/>
              <a:t>35</a:t>
            </a:fld>
            <a:endParaRPr lang="el-GR" sz="1200">
              <a:latin typeface="Calibri"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Slide Image Placeholder 1"/>
          <p:cNvSpPr>
            <a:spLocks noGrp="1" noRot="1" noChangeAspect="1" noTextEdit="1"/>
          </p:cNvSpPr>
          <p:nvPr>
            <p:ph type="sldImg"/>
          </p:nvPr>
        </p:nvSpPr>
        <p:spPr>
          <a:xfrm>
            <a:off x="873125" y="677863"/>
            <a:ext cx="4957763" cy="3719512"/>
          </a:xfrm>
          <a:ln/>
        </p:spPr>
      </p:sp>
      <p:sp>
        <p:nvSpPr>
          <p:cNvPr id="68610" name="Notes Placeholder 2"/>
          <p:cNvSpPr>
            <a:spLocks noGrp="1"/>
          </p:cNvSpPr>
          <p:nvPr>
            <p:ph type="body" idx="1"/>
          </p:nvPr>
        </p:nvSpPr>
        <p:spPr>
          <a:noFill/>
          <a:ln/>
        </p:spPr>
        <p:txBody>
          <a:bodyPr/>
          <a:lstStyle/>
          <a:p>
            <a:pPr>
              <a:spcBef>
                <a:spcPct val="0"/>
              </a:spcBef>
            </a:pPr>
            <a:r>
              <a:rPr lang="en-US" smtClean="0">
                <a:ea typeface="ＭＳ Ｐゴシック" charset="-128"/>
              </a:rPr>
              <a:t>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 Θέση εικόνας διαφάνειας"/>
          <p:cNvSpPr>
            <a:spLocks noGrp="1" noRot="1" noChangeAspect="1" noTextEdit="1"/>
          </p:cNvSpPr>
          <p:nvPr>
            <p:ph type="sldImg"/>
          </p:nvPr>
        </p:nvSpPr>
        <p:spPr>
          <a:xfrm>
            <a:off x="917575" y="744538"/>
            <a:ext cx="4962525" cy="3722687"/>
          </a:xfrm>
          <a:ln/>
        </p:spPr>
      </p:sp>
      <p:sp>
        <p:nvSpPr>
          <p:cNvPr id="33794" name="2 - Θέση σημειώσεων"/>
          <p:cNvSpPr>
            <a:spLocks noGrp="1"/>
          </p:cNvSpPr>
          <p:nvPr>
            <p:ph type="body" idx="1"/>
          </p:nvPr>
        </p:nvSpPr>
        <p:spPr>
          <a:noFill/>
          <a:ln/>
        </p:spPr>
        <p:txBody>
          <a:bodyPr/>
          <a:lstStyle/>
          <a:p>
            <a:endParaRPr lang="el-GR" smtClean="0">
              <a:ea typeface="ＭＳ Ｐゴシック" charset="-128"/>
            </a:endParaRPr>
          </a:p>
        </p:txBody>
      </p:sp>
      <p:sp>
        <p:nvSpPr>
          <p:cNvPr id="33795" name="3 - Θέση αριθμού διαφάνειας"/>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6EB20BDD-1CE8-4F62-9061-7B68BFC072B6}" type="slidenum">
              <a:rPr lang="el-GR" sz="1200"/>
              <a:pPr algn="r"/>
              <a:t>16</a:t>
            </a:fld>
            <a:endParaRPr lang="el-GR"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 Θέση εικόνας διαφάνειας"/>
          <p:cNvSpPr>
            <a:spLocks noGrp="1" noRot="1" noChangeAspect="1" noTextEdit="1"/>
          </p:cNvSpPr>
          <p:nvPr>
            <p:ph type="sldImg"/>
          </p:nvPr>
        </p:nvSpPr>
        <p:spPr>
          <a:xfrm>
            <a:off x="917575" y="744538"/>
            <a:ext cx="4962525" cy="3722687"/>
          </a:xfrm>
          <a:ln/>
        </p:spPr>
      </p:sp>
      <p:sp>
        <p:nvSpPr>
          <p:cNvPr id="39938" name="2 - Θέση σημειώσεων"/>
          <p:cNvSpPr>
            <a:spLocks noGrp="1"/>
          </p:cNvSpPr>
          <p:nvPr>
            <p:ph type="body" idx="1"/>
          </p:nvPr>
        </p:nvSpPr>
        <p:spPr>
          <a:noFill/>
          <a:ln/>
        </p:spPr>
        <p:txBody>
          <a:bodyPr/>
          <a:lstStyle/>
          <a:p>
            <a:endParaRPr lang="el-GR" smtClean="0">
              <a:ea typeface="ＭＳ Ｐゴシック" charset="-128"/>
            </a:endParaRPr>
          </a:p>
        </p:txBody>
      </p:sp>
      <p:sp>
        <p:nvSpPr>
          <p:cNvPr id="39939" name="3 - Θέση αριθμού διαφάνειας"/>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213E2195-ACA6-4C11-ADE4-E409532475D0}" type="slidenum">
              <a:rPr lang="el-GR" sz="1200"/>
              <a:pPr algn="r"/>
              <a:t>21</a:t>
            </a:fld>
            <a:endParaRPr lang="el-GR"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 Θέση εικόνας διαφάνειας"/>
          <p:cNvSpPr>
            <a:spLocks noGrp="1" noRot="1" noChangeAspect="1" noTextEdit="1"/>
          </p:cNvSpPr>
          <p:nvPr>
            <p:ph type="sldImg"/>
          </p:nvPr>
        </p:nvSpPr>
        <p:spPr>
          <a:xfrm>
            <a:off x="917575" y="744538"/>
            <a:ext cx="4962525" cy="3722687"/>
          </a:xfrm>
          <a:ln/>
        </p:spPr>
      </p:sp>
      <p:sp>
        <p:nvSpPr>
          <p:cNvPr id="41986" name="2 - Θέση σημειώσεων"/>
          <p:cNvSpPr>
            <a:spLocks noGrp="1"/>
          </p:cNvSpPr>
          <p:nvPr>
            <p:ph type="body" idx="1"/>
          </p:nvPr>
        </p:nvSpPr>
        <p:spPr>
          <a:noFill/>
          <a:ln/>
        </p:spPr>
        <p:txBody>
          <a:bodyPr/>
          <a:lstStyle/>
          <a:p>
            <a:pPr>
              <a:spcBef>
                <a:spcPct val="0"/>
              </a:spcBef>
            </a:pPr>
            <a:endParaRPr lang="el-GR" smtClean="0">
              <a:ea typeface="ＭＳ Ｐゴシック" charset="-128"/>
            </a:endParaRPr>
          </a:p>
        </p:txBody>
      </p:sp>
      <p:sp>
        <p:nvSpPr>
          <p:cNvPr id="41987" name="3 - Θέση αριθμού διαφάνειας"/>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DCC21DA9-A315-4E53-8E74-C126B1BFAE9C}" type="slidenum">
              <a:rPr lang="el-GR" sz="1200">
                <a:latin typeface="Calibri" pitchFamily="34" charset="0"/>
              </a:rPr>
              <a:pPr algn="r"/>
              <a:t>23</a:t>
            </a:fld>
            <a:endParaRPr lang="el-GR" sz="1200">
              <a:latin typeface="Calibri"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1 - Θέση εικόνας διαφάνειας"/>
          <p:cNvSpPr>
            <a:spLocks noGrp="1" noRot="1" noChangeAspect="1" noTextEdit="1"/>
          </p:cNvSpPr>
          <p:nvPr>
            <p:ph type="sldImg"/>
          </p:nvPr>
        </p:nvSpPr>
        <p:spPr>
          <a:xfrm>
            <a:off x="917575" y="744538"/>
            <a:ext cx="4962525" cy="3722687"/>
          </a:xfrm>
          <a:ln/>
        </p:spPr>
      </p:sp>
      <p:sp>
        <p:nvSpPr>
          <p:cNvPr id="50178" name="2 - Θέση σημειώσεων"/>
          <p:cNvSpPr>
            <a:spLocks noGrp="1"/>
          </p:cNvSpPr>
          <p:nvPr>
            <p:ph type="body" idx="1"/>
          </p:nvPr>
        </p:nvSpPr>
        <p:spPr>
          <a:noFill/>
          <a:ln/>
        </p:spPr>
        <p:txBody>
          <a:bodyPr/>
          <a:lstStyle/>
          <a:p>
            <a:endParaRPr lang="el-GR" smtClean="0">
              <a:ea typeface="ＭＳ Ｐゴシック" charset="-128"/>
            </a:endParaRPr>
          </a:p>
        </p:txBody>
      </p:sp>
      <p:sp>
        <p:nvSpPr>
          <p:cNvPr id="50179" name="3 - Θέση αριθμού διαφάνειας"/>
          <p:cNvSpPr>
            <a:spLocks noGrp="1"/>
          </p:cNvSpPr>
          <p:nvPr>
            <p:ph type="sldNum" sz="quarter" idx="5"/>
          </p:nvPr>
        </p:nvSpPr>
        <p:spPr>
          <a:noFill/>
        </p:spPr>
        <p:txBody>
          <a:bodyPr/>
          <a:lstStyle/>
          <a:p>
            <a:fld id="{652EAD18-B2B0-4901-A74F-8F3641915404}" type="slidenum">
              <a:rPr lang="el-GR" smtClean="0">
                <a:latin typeface="Arial" charset="0"/>
              </a:rPr>
              <a:pPr/>
              <a:t>30</a:t>
            </a:fld>
            <a:endParaRPr lang="el-GR"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Slide Image Placeholder 1"/>
          <p:cNvSpPr>
            <a:spLocks noGrp="1" noRot="1" noChangeAspect="1" noTextEdit="1"/>
          </p:cNvSpPr>
          <p:nvPr>
            <p:ph type="sldImg"/>
          </p:nvPr>
        </p:nvSpPr>
        <p:spPr>
          <a:xfrm>
            <a:off x="871538" y="677863"/>
            <a:ext cx="4959350" cy="3719512"/>
          </a:xfrm>
          <a:ln/>
        </p:spPr>
      </p:sp>
      <p:sp>
        <p:nvSpPr>
          <p:cNvPr id="52226" name="Notes Placeholder 2"/>
          <p:cNvSpPr>
            <a:spLocks noGrp="1"/>
          </p:cNvSpPr>
          <p:nvPr>
            <p:ph type="body" idx="1"/>
          </p:nvPr>
        </p:nvSpPr>
        <p:spPr>
          <a:noFill/>
          <a:ln/>
        </p:spPr>
        <p:txBody>
          <a:bodyPr/>
          <a:lstStyle/>
          <a:p>
            <a:pPr>
              <a:spcBef>
                <a:spcPct val="0"/>
              </a:spcBef>
            </a:pPr>
            <a:r>
              <a:rPr lang="en-US" smtClean="0">
                <a:ea typeface="ＭＳ Ｐゴシック" charset="-128"/>
              </a:rPr>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7"/>
          <p:cNvSpPr>
            <a:spLocks noGrp="1" noChangeArrowheads="1"/>
          </p:cNvSpPr>
          <p:nvPr>
            <p:ph type="sldNum" sz="quarter" idx="5"/>
          </p:nvPr>
        </p:nvSpPr>
        <p:spPr>
          <a:noFill/>
        </p:spPr>
        <p:txBody>
          <a:bodyPr/>
          <a:lstStyle/>
          <a:p>
            <a:fld id="{70B8F0F3-840B-4B30-8BA8-0C040690840D}" type="slidenum">
              <a:rPr lang="el-GR" smtClean="0">
                <a:latin typeface="Arial" charset="0"/>
              </a:rPr>
              <a:pPr/>
              <a:t>32</a:t>
            </a:fld>
            <a:endParaRPr lang="el-GR" smtClean="0">
              <a:latin typeface="Arial" charset="0"/>
            </a:endParaRPr>
          </a:p>
        </p:txBody>
      </p:sp>
      <p:sp>
        <p:nvSpPr>
          <p:cNvPr id="54274" name="1 - Θέση εικόνας διαφάνειας"/>
          <p:cNvSpPr>
            <a:spLocks noGrp="1" noRot="1" noChangeAspect="1" noTextEdit="1"/>
          </p:cNvSpPr>
          <p:nvPr>
            <p:ph type="sldImg"/>
          </p:nvPr>
        </p:nvSpPr>
        <p:spPr>
          <a:xfrm>
            <a:off x="917575" y="744538"/>
            <a:ext cx="4962525" cy="3722687"/>
          </a:xfrm>
          <a:ln/>
        </p:spPr>
      </p:sp>
      <p:sp>
        <p:nvSpPr>
          <p:cNvPr id="54275" name="2 - Θέση σημειώσεων"/>
          <p:cNvSpPr>
            <a:spLocks noGrp="1"/>
          </p:cNvSpPr>
          <p:nvPr>
            <p:ph type="body" idx="1"/>
          </p:nvPr>
        </p:nvSpPr>
        <p:spPr>
          <a:noFill/>
          <a:ln/>
        </p:spPr>
        <p:txBody>
          <a:bodyPr/>
          <a:lstStyle/>
          <a:p>
            <a:endParaRPr lang="el-GR" smtClean="0">
              <a:ea typeface="ＭＳ Ｐゴシック" charset="-128"/>
            </a:endParaRPr>
          </a:p>
        </p:txBody>
      </p:sp>
      <p:sp>
        <p:nvSpPr>
          <p:cNvPr id="54276" name="3 - Θέση αριθμού διαφάνειας"/>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F9482A5E-133C-4AB3-A6E0-B049171169D7}" type="slidenum">
              <a:rPr lang="el-GR" sz="1200"/>
              <a:pPr algn="r"/>
              <a:t>32</a:t>
            </a:fld>
            <a:endParaRPr lang="el-GR"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7"/>
          <p:cNvSpPr>
            <a:spLocks noGrp="1" noChangeArrowheads="1"/>
          </p:cNvSpPr>
          <p:nvPr>
            <p:ph type="sldNum" sz="quarter" idx="5"/>
          </p:nvPr>
        </p:nvSpPr>
        <p:spPr>
          <a:noFill/>
        </p:spPr>
        <p:txBody>
          <a:bodyPr/>
          <a:lstStyle/>
          <a:p>
            <a:fld id="{B9B61045-F4DA-4370-A44C-99D744AE65E2}" type="slidenum">
              <a:rPr lang="el-GR" smtClean="0">
                <a:latin typeface="Arial" charset="0"/>
              </a:rPr>
              <a:pPr/>
              <a:t>33</a:t>
            </a:fld>
            <a:endParaRPr lang="el-GR" smtClean="0">
              <a:latin typeface="Arial" charset="0"/>
            </a:endParaRPr>
          </a:p>
        </p:txBody>
      </p:sp>
      <p:sp>
        <p:nvSpPr>
          <p:cNvPr id="56322" name="1 - Θέση εικόνας διαφάνειας"/>
          <p:cNvSpPr>
            <a:spLocks noGrp="1" noRot="1" noChangeAspect="1" noTextEdit="1"/>
          </p:cNvSpPr>
          <p:nvPr>
            <p:ph type="sldImg"/>
          </p:nvPr>
        </p:nvSpPr>
        <p:spPr>
          <a:xfrm>
            <a:off x="917575" y="744538"/>
            <a:ext cx="4962525" cy="3722687"/>
          </a:xfrm>
          <a:ln/>
        </p:spPr>
      </p:sp>
      <p:sp>
        <p:nvSpPr>
          <p:cNvPr id="56323" name="2 - Θέση σημειώσεων"/>
          <p:cNvSpPr>
            <a:spLocks noGrp="1"/>
          </p:cNvSpPr>
          <p:nvPr>
            <p:ph type="body" idx="1"/>
          </p:nvPr>
        </p:nvSpPr>
        <p:spPr>
          <a:noFill/>
          <a:ln/>
        </p:spPr>
        <p:txBody>
          <a:bodyPr/>
          <a:lstStyle/>
          <a:p>
            <a:endParaRPr lang="el-GR" smtClean="0">
              <a:ea typeface="ＭＳ Ｐゴシック" charset="-128"/>
            </a:endParaRPr>
          </a:p>
        </p:txBody>
      </p:sp>
      <p:sp>
        <p:nvSpPr>
          <p:cNvPr id="56324" name="3 - Θέση αριθμού διαφάνειας"/>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271AAD73-4557-446A-BFF5-F0058C3A5457}" type="slidenum">
              <a:rPr lang="el-GR" sz="1200"/>
              <a:pPr algn="r"/>
              <a:t>33</a:t>
            </a:fld>
            <a:endParaRPr lang="el-GR"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Slide Image Placeholder 1"/>
          <p:cNvSpPr>
            <a:spLocks noGrp="1" noRot="1" noChangeAspect="1" noTextEdit="1"/>
          </p:cNvSpPr>
          <p:nvPr>
            <p:ph type="sldImg"/>
          </p:nvPr>
        </p:nvSpPr>
        <p:spPr>
          <a:xfrm>
            <a:off x="917575" y="744538"/>
            <a:ext cx="4962525" cy="3722687"/>
          </a:xfrm>
          <a:ln/>
        </p:spPr>
      </p:sp>
      <p:sp>
        <p:nvSpPr>
          <p:cNvPr id="58370" name="Notes Placeholder 2"/>
          <p:cNvSpPr>
            <a:spLocks noGrp="1"/>
          </p:cNvSpPr>
          <p:nvPr>
            <p:ph type="body" idx="1"/>
          </p:nvPr>
        </p:nvSpPr>
        <p:spPr>
          <a:noFill/>
          <a:ln/>
        </p:spPr>
        <p:txBody>
          <a:bodyPr/>
          <a:lstStyle/>
          <a:p>
            <a:pPr>
              <a:spcBef>
                <a:spcPct val="0"/>
              </a:spcBef>
            </a:pPr>
            <a:endParaRPr lang="en-US" sz="1800" smtClean="0">
              <a:ea typeface="ＭＳ Ｐゴシック" charset="-128"/>
            </a:endParaRPr>
          </a:p>
        </p:txBody>
      </p:sp>
      <p:sp>
        <p:nvSpPr>
          <p:cNvPr id="58371" name="Slide Number Placeholder 3"/>
          <p:cNvSpPr txBox="1">
            <a:spLocks noGrp="1"/>
          </p:cNvSpPr>
          <p:nvPr/>
        </p:nvSpPr>
        <p:spPr bwMode="auto">
          <a:xfrm>
            <a:off x="3849688" y="9428163"/>
            <a:ext cx="2946400" cy="496887"/>
          </a:xfrm>
          <a:prstGeom prst="rect">
            <a:avLst/>
          </a:prstGeom>
          <a:noFill/>
          <a:ln w="9525">
            <a:noFill/>
            <a:miter lim="800000"/>
            <a:headEnd/>
            <a:tailEnd/>
          </a:ln>
        </p:spPr>
        <p:txBody>
          <a:bodyPr anchor="b"/>
          <a:lstStyle/>
          <a:p>
            <a:pPr algn="r"/>
            <a:fld id="{E9DA277D-9B64-444A-A3A6-550D9E44C211}" type="slidenum">
              <a:rPr lang="el-GR" sz="1200">
                <a:latin typeface="Calibri" pitchFamily="34" charset="0"/>
              </a:rPr>
              <a:pPr algn="r"/>
              <a:t>34</a:t>
            </a:fld>
            <a:endParaRPr lang="el-GR" sz="1200">
              <a:latin typeface="Calibri"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6" name="Slide Number Placeholder 5"/>
          <p:cNvSpPr>
            <a:spLocks noGrp="1"/>
          </p:cNvSpPr>
          <p:nvPr>
            <p:ph type="sldNum" sz="quarter" idx="12"/>
          </p:nvPr>
        </p:nvSpPr>
        <p:spPr/>
        <p:txBody>
          <a:bodyPr/>
          <a:lstStyle>
            <a:lvl1pPr>
              <a:defRPr/>
            </a:lvl1pPr>
          </a:lstStyle>
          <a:p>
            <a:pPr>
              <a:defRPr/>
            </a:pPr>
            <a:fld id="{8A2A511A-601C-4B11-B190-11E2832CFC07}" type="slidenum">
              <a:rPr lang="el-GR"/>
              <a:pPr>
                <a:defRPr/>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6" name="Slide Number Placeholder 5"/>
          <p:cNvSpPr>
            <a:spLocks noGrp="1"/>
          </p:cNvSpPr>
          <p:nvPr>
            <p:ph type="sldNum" sz="quarter" idx="12"/>
          </p:nvPr>
        </p:nvSpPr>
        <p:spPr/>
        <p:txBody>
          <a:bodyPr/>
          <a:lstStyle>
            <a:lvl1pPr>
              <a:defRPr/>
            </a:lvl1pPr>
          </a:lstStyle>
          <a:p>
            <a:pPr>
              <a:defRPr/>
            </a:pPr>
            <a:fld id="{08BA9A30-526C-4D21-8AD4-14B6CAF6BF49}" type="slidenum">
              <a:rPr lang="el-GR"/>
              <a:pPr>
                <a:defRPr/>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6" name="Slide Number Placeholder 5"/>
          <p:cNvSpPr>
            <a:spLocks noGrp="1"/>
          </p:cNvSpPr>
          <p:nvPr>
            <p:ph type="sldNum" sz="quarter" idx="12"/>
          </p:nvPr>
        </p:nvSpPr>
        <p:spPr/>
        <p:txBody>
          <a:bodyPr/>
          <a:lstStyle>
            <a:lvl1pPr>
              <a:defRPr/>
            </a:lvl1pPr>
          </a:lstStyle>
          <a:p>
            <a:pPr>
              <a:defRPr/>
            </a:pPr>
            <a:fld id="{D3FC6187-E1DB-4889-8A55-7022EF642A22}" type="slidenum">
              <a:rPr lang="el-GR"/>
              <a:pPr>
                <a:defRPr/>
              </a:pPr>
              <a:t>‹#›</a:t>
            </a:fld>
            <a:endParaRPr lang="el-G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700213"/>
            <a:ext cx="8066856" cy="4319587"/>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l-GR" dirty="0"/>
          </a:p>
        </p:txBody>
      </p:sp>
      <p:sp>
        <p:nvSpPr>
          <p:cNvPr id="8" name="Title 7"/>
          <p:cNvSpPr>
            <a:spLocks noGrp="1"/>
          </p:cNvSpPr>
          <p:nvPr>
            <p:ph type="title"/>
          </p:nvPr>
        </p:nvSpPr>
        <p:spPr>
          <a:xfrm>
            <a:off x="0" y="396891"/>
            <a:ext cx="9144000" cy="871869"/>
          </a:xfrm>
          <a:solidFill>
            <a:srgbClr val="336666"/>
          </a:solidFill>
        </p:spPr>
        <p:txBody>
          <a:bodyPr/>
          <a:lstStyle>
            <a:lvl1pPr>
              <a:defRPr b="1">
                <a:solidFill>
                  <a:schemeClr val="bg1"/>
                </a:solidFill>
              </a:defRPr>
            </a:lvl1pPr>
          </a:lstStyle>
          <a:p>
            <a:r>
              <a:rPr lang="en-US" dirty="0" smtClean="0"/>
              <a:t>Click to edit Master title style</a:t>
            </a:r>
            <a:endParaRPr lang="el-GR" dirty="0"/>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6" name="Slide Number Placeholder 5"/>
          <p:cNvSpPr>
            <a:spLocks noGrp="1"/>
          </p:cNvSpPr>
          <p:nvPr>
            <p:ph type="sldNum" sz="quarter" idx="12"/>
          </p:nvPr>
        </p:nvSpPr>
        <p:spPr/>
        <p:txBody>
          <a:bodyPr/>
          <a:lstStyle>
            <a:lvl1pPr>
              <a:defRPr/>
            </a:lvl1pPr>
          </a:lstStyle>
          <a:p>
            <a:pPr>
              <a:defRPr/>
            </a:pPr>
            <a:fld id="{5D0046C0-208B-4CE3-A587-56BDFFD75FFA}" type="slidenum">
              <a:rPr lang="el-GR"/>
              <a:pPr>
                <a:defRPr/>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6" name="Slide Number Placeholder 5"/>
          <p:cNvSpPr>
            <a:spLocks noGrp="1"/>
          </p:cNvSpPr>
          <p:nvPr>
            <p:ph type="sldNum" sz="quarter" idx="12"/>
          </p:nvPr>
        </p:nvSpPr>
        <p:spPr/>
        <p:txBody>
          <a:bodyPr/>
          <a:lstStyle>
            <a:lvl1pPr>
              <a:defRPr/>
            </a:lvl1pPr>
          </a:lstStyle>
          <a:p>
            <a:pPr>
              <a:defRPr/>
            </a:pPr>
            <a:fld id="{28B43261-2646-447F-9C9E-60D320E99553}" type="slidenum">
              <a:rPr lang="el-GR"/>
              <a:pPr>
                <a:defRPr/>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l-GR"/>
          </a:p>
        </p:txBody>
      </p:sp>
      <p:sp>
        <p:nvSpPr>
          <p:cNvPr id="5"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6" name="Slide Number Placeholder 5"/>
          <p:cNvSpPr>
            <a:spLocks noGrp="1"/>
          </p:cNvSpPr>
          <p:nvPr>
            <p:ph type="sldNum" sz="quarter" idx="12"/>
          </p:nvPr>
        </p:nvSpPr>
        <p:spPr/>
        <p:txBody>
          <a:bodyPr/>
          <a:lstStyle>
            <a:lvl1pPr>
              <a:defRPr/>
            </a:lvl1pPr>
          </a:lstStyle>
          <a:p>
            <a:pPr>
              <a:defRPr/>
            </a:pPr>
            <a:fld id="{DEB1CBB2-C943-4EF2-A551-54D62DFD5958}" type="slidenum">
              <a:rPr lang="el-GR"/>
              <a:pPr>
                <a:defRPr/>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7" name="Slide Number Placeholder 5"/>
          <p:cNvSpPr>
            <a:spLocks noGrp="1"/>
          </p:cNvSpPr>
          <p:nvPr>
            <p:ph type="sldNum" sz="quarter" idx="12"/>
          </p:nvPr>
        </p:nvSpPr>
        <p:spPr/>
        <p:txBody>
          <a:bodyPr/>
          <a:lstStyle>
            <a:lvl1pPr>
              <a:defRPr/>
            </a:lvl1pPr>
          </a:lstStyle>
          <a:p>
            <a:pPr>
              <a:defRPr/>
            </a:pPr>
            <a:fld id="{C5B248E8-45ED-4916-8373-8C9895A184FE}" type="slidenum">
              <a:rPr lang="el-GR"/>
              <a:pPr>
                <a:defRPr/>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3"/>
          <p:cNvSpPr>
            <a:spLocks noGrp="1"/>
          </p:cNvSpPr>
          <p:nvPr>
            <p:ph type="dt" sz="half" idx="10"/>
          </p:nvPr>
        </p:nvSpPr>
        <p:spPr/>
        <p:txBody>
          <a:bodyPr/>
          <a:lstStyle>
            <a:lvl1pPr>
              <a:defRPr/>
            </a:lvl1pPr>
          </a:lstStyle>
          <a:p>
            <a:pPr>
              <a:defRPr/>
            </a:pPr>
            <a:endParaRPr lang="el-GR"/>
          </a:p>
        </p:txBody>
      </p:sp>
      <p:sp>
        <p:nvSpPr>
          <p:cNvPr id="8"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9" name="Slide Number Placeholder 5"/>
          <p:cNvSpPr>
            <a:spLocks noGrp="1"/>
          </p:cNvSpPr>
          <p:nvPr>
            <p:ph type="sldNum" sz="quarter" idx="12"/>
          </p:nvPr>
        </p:nvSpPr>
        <p:spPr/>
        <p:txBody>
          <a:bodyPr/>
          <a:lstStyle>
            <a:lvl1pPr>
              <a:defRPr/>
            </a:lvl1pPr>
          </a:lstStyle>
          <a:p>
            <a:pPr>
              <a:defRPr/>
            </a:pPr>
            <a:fld id="{74A2C343-7AE7-451A-95D2-585568ED6B99}" type="slidenum">
              <a:rPr lang="el-GR"/>
              <a:pPr>
                <a:defRPr/>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3"/>
          <p:cNvSpPr>
            <a:spLocks noGrp="1"/>
          </p:cNvSpPr>
          <p:nvPr>
            <p:ph type="dt" sz="half" idx="10"/>
          </p:nvPr>
        </p:nvSpPr>
        <p:spPr/>
        <p:txBody>
          <a:bodyPr/>
          <a:lstStyle>
            <a:lvl1pPr>
              <a:defRPr/>
            </a:lvl1pPr>
          </a:lstStyle>
          <a:p>
            <a:pPr>
              <a:defRPr/>
            </a:pPr>
            <a:endParaRPr lang="el-GR"/>
          </a:p>
        </p:txBody>
      </p:sp>
      <p:sp>
        <p:nvSpPr>
          <p:cNvPr id="4"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5" name="Slide Number Placeholder 5"/>
          <p:cNvSpPr>
            <a:spLocks noGrp="1"/>
          </p:cNvSpPr>
          <p:nvPr>
            <p:ph type="sldNum" sz="quarter" idx="12"/>
          </p:nvPr>
        </p:nvSpPr>
        <p:spPr/>
        <p:txBody>
          <a:bodyPr/>
          <a:lstStyle>
            <a:lvl1pPr>
              <a:defRPr/>
            </a:lvl1pPr>
          </a:lstStyle>
          <a:p>
            <a:pPr>
              <a:defRPr/>
            </a:pPr>
            <a:fld id="{116F411B-EBAD-4F80-B0B8-F3723BBA8B5A}" type="slidenum">
              <a:rPr lang="el-GR"/>
              <a:pPr>
                <a:defRPr/>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l-GR"/>
          </a:p>
        </p:txBody>
      </p:sp>
      <p:sp>
        <p:nvSpPr>
          <p:cNvPr id="3"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4" name="Slide Number Placeholder 5"/>
          <p:cNvSpPr>
            <a:spLocks noGrp="1"/>
          </p:cNvSpPr>
          <p:nvPr>
            <p:ph type="sldNum" sz="quarter" idx="12"/>
          </p:nvPr>
        </p:nvSpPr>
        <p:spPr/>
        <p:txBody>
          <a:bodyPr/>
          <a:lstStyle>
            <a:lvl1pPr>
              <a:defRPr/>
            </a:lvl1pPr>
          </a:lstStyle>
          <a:p>
            <a:pPr>
              <a:defRPr/>
            </a:pPr>
            <a:fld id="{D85BABA7-4B08-466C-A02E-A35A9C692649}" type="slidenum">
              <a:rPr lang="el-GR"/>
              <a:pPr>
                <a:defRPr/>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7" name="Slide Number Placeholder 5"/>
          <p:cNvSpPr>
            <a:spLocks noGrp="1"/>
          </p:cNvSpPr>
          <p:nvPr>
            <p:ph type="sldNum" sz="quarter" idx="12"/>
          </p:nvPr>
        </p:nvSpPr>
        <p:spPr/>
        <p:txBody>
          <a:bodyPr/>
          <a:lstStyle>
            <a:lvl1pPr>
              <a:defRPr/>
            </a:lvl1pPr>
          </a:lstStyle>
          <a:p>
            <a:pPr>
              <a:defRPr/>
            </a:pPr>
            <a:fld id="{33BD6538-79D7-4194-ADF8-1D1C547FEAA0}" type="slidenum">
              <a:rPr lang="el-GR"/>
              <a:pPr>
                <a:defRPr/>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l-GR"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l-GR"/>
          </a:p>
        </p:txBody>
      </p:sp>
      <p:sp>
        <p:nvSpPr>
          <p:cNvPr id="6" name="Footer Placeholder 4"/>
          <p:cNvSpPr>
            <a:spLocks noGrp="1"/>
          </p:cNvSpPr>
          <p:nvPr>
            <p:ph type="ftr" sz="quarter" idx="11"/>
          </p:nvPr>
        </p:nvSpPr>
        <p:spPr/>
        <p:txBody>
          <a:bodyPr/>
          <a:lstStyle>
            <a:lvl1pPr>
              <a:defRPr/>
            </a:lvl1pPr>
          </a:lstStyle>
          <a:p>
            <a:pPr>
              <a:defRPr/>
            </a:pPr>
            <a:r>
              <a:rPr lang="el-GR"/>
              <a:t>Ίδρυμα Οικονομικών &amp; Βιομηχανικών Ερευνών </a:t>
            </a:r>
          </a:p>
        </p:txBody>
      </p:sp>
      <p:sp>
        <p:nvSpPr>
          <p:cNvPr id="7" name="Slide Number Placeholder 5"/>
          <p:cNvSpPr>
            <a:spLocks noGrp="1"/>
          </p:cNvSpPr>
          <p:nvPr>
            <p:ph type="sldNum" sz="quarter" idx="12"/>
          </p:nvPr>
        </p:nvSpPr>
        <p:spPr/>
        <p:txBody>
          <a:bodyPr/>
          <a:lstStyle>
            <a:lvl1pPr>
              <a:defRPr/>
            </a:lvl1pPr>
          </a:lstStyle>
          <a:p>
            <a:pPr>
              <a:defRPr/>
            </a:pPr>
            <a:fld id="{01F64724-807C-4E13-B663-288B6D41387A}" type="slidenum">
              <a:rPr lang="el-GR"/>
              <a:pPr>
                <a:defRPr/>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l-GR" smtClean="0"/>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smtClean="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ea typeface="ＭＳ Ｐゴシック"/>
                <a:cs typeface="ＭＳ Ｐゴシック"/>
              </a:defRPr>
            </a:lvl1pPr>
          </a:lstStyle>
          <a:p>
            <a:pPr>
              <a:defRPr/>
            </a:pPr>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ea typeface="ＭＳ Ｐゴシック"/>
                <a:cs typeface="ＭＳ Ｐゴシック"/>
              </a:defRPr>
            </a:lvl1pPr>
          </a:lstStyle>
          <a:p>
            <a:pPr>
              <a:defRPr/>
            </a:pPr>
            <a:r>
              <a:rPr lang="el-GR"/>
              <a:t>Ίδρυμα Οικονομικών &amp; Βιομηχανικών Ερευνών </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ea typeface="ＭＳ Ｐゴシック"/>
                <a:cs typeface="ＭＳ Ｐゴシック"/>
              </a:defRPr>
            </a:lvl1pPr>
          </a:lstStyle>
          <a:p>
            <a:pPr>
              <a:defRPr/>
            </a:pPr>
            <a:fld id="{8E185108-04D0-43DB-A1E9-61310A96AB06}" type="slidenum">
              <a:rPr lang="el-GR"/>
              <a:pPr>
                <a:defRPr/>
              </a:pPr>
              <a:t>‹#›</a:t>
            </a:fld>
            <a:endParaRPr lang="el-GR"/>
          </a:p>
        </p:txBody>
      </p:sp>
    </p:spTree>
  </p:cSld>
  <p:clrMap bg1="lt1" tx1="dk1" bg2="lt2" tx2="dk2" accent1="accent1" accent2="accent2" accent3="accent3" accent4="accent4" accent5="accent5" accent6="accent6" hlink="hlink" folHlink="folHlink"/>
  <p:sldLayoutIdLst>
    <p:sldLayoutId id="2147483864" r:id="rId1"/>
    <p:sldLayoutId id="2147483863" r:id="rId2"/>
    <p:sldLayoutId id="2147483862" r:id="rId3"/>
    <p:sldLayoutId id="2147483861" r:id="rId4"/>
    <p:sldLayoutId id="2147483860" r:id="rId5"/>
    <p:sldLayoutId id="2147483859" r:id="rId6"/>
    <p:sldLayoutId id="2147483858" r:id="rId7"/>
    <p:sldLayoutId id="2147483857" r:id="rId8"/>
    <p:sldLayoutId id="2147483856" r:id="rId9"/>
    <p:sldLayoutId id="2147483855" r:id="rId10"/>
    <p:sldLayoutId id="2147483854" r:id="rId11"/>
    <p:sldLayoutId id="2147483853"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12.xml"/><Relationship Id="rId5" Type="http://schemas.openxmlformats.org/officeDocument/2006/relationships/image" Target="../media/image7.emf"/><Relationship Id="rId4" Type="http://schemas.openxmlformats.org/officeDocument/2006/relationships/image" Target="../media/image6.emf"/></Relationships>
</file>

<file path=ppt/slides/_rels/slide2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www.iobe.gr/" TargetMode="External"/><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print">
            <a:lum/>
          </a:blip>
          <a:srcRect/>
          <a:stretch>
            <a:fillRect t="-47000" b="-47000"/>
          </a:stretch>
        </a:blipFill>
        <a:effectLst/>
      </p:bgPr>
    </p:bg>
    <p:spTree>
      <p:nvGrpSpPr>
        <p:cNvPr id="1" name=""/>
        <p:cNvGrpSpPr/>
        <p:nvPr/>
      </p:nvGrpSpPr>
      <p:grpSpPr>
        <a:xfrm>
          <a:off x="0" y="0"/>
          <a:ext cx="0" cy="0"/>
          <a:chOff x="0" y="0"/>
          <a:chExt cx="0" cy="0"/>
        </a:xfrm>
      </p:grpSpPr>
      <p:sp>
        <p:nvSpPr>
          <p:cNvPr id="16386" name="Rectangle 3"/>
          <p:cNvSpPr>
            <a:spLocks noGrp="1" noChangeArrowheads="1"/>
          </p:cNvSpPr>
          <p:nvPr>
            <p:ph type="subTitle" idx="1"/>
          </p:nvPr>
        </p:nvSpPr>
        <p:spPr>
          <a:xfrm>
            <a:off x="1331913" y="2565400"/>
            <a:ext cx="6908800" cy="2016125"/>
          </a:xfrm>
        </p:spPr>
        <p:txBody>
          <a:bodyPr/>
          <a:lstStyle/>
          <a:p>
            <a:pPr eaLnBrk="1" hangingPunct="1"/>
            <a:r>
              <a:rPr lang="el-GR" sz="2400" b="1" smtClean="0">
                <a:solidFill>
                  <a:schemeClr val="bg1"/>
                </a:solidFill>
                <a:latin typeface="Arial" charset="0"/>
              </a:rPr>
              <a:t> Τριμηνιαία Έκθεση για την Ελληνική Οικονομία </a:t>
            </a:r>
            <a:endParaRPr lang="en-US" sz="2400" b="1" smtClean="0">
              <a:solidFill>
                <a:schemeClr val="bg1"/>
              </a:solidFill>
              <a:latin typeface="Arial" charset="0"/>
            </a:endParaRPr>
          </a:p>
          <a:p>
            <a:pPr eaLnBrk="1" hangingPunct="1"/>
            <a:r>
              <a:rPr lang="en-US" sz="2400" b="1" smtClean="0">
                <a:solidFill>
                  <a:schemeClr val="bg1"/>
                </a:solidFill>
                <a:latin typeface="Arial" charset="0"/>
              </a:rPr>
              <a:t>0</a:t>
            </a:r>
            <a:r>
              <a:rPr lang="en-GB" sz="2400" b="1" smtClean="0">
                <a:solidFill>
                  <a:schemeClr val="bg1"/>
                </a:solidFill>
                <a:latin typeface="Arial" charset="0"/>
              </a:rPr>
              <a:t>1</a:t>
            </a:r>
            <a:r>
              <a:rPr lang="en-US" sz="2400" b="1" smtClean="0">
                <a:solidFill>
                  <a:schemeClr val="bg1"/>
                </a:solidFill>
                <a:latin typeface="Arial" charset="0"/>
              </a:rPr>
              <a:t>-2013</a:t>
            </a:r>
            <a:endParaRPr lang="el-GR" sz="2400" smtClean="0">
              <a:solidFill>
                <a:schemeClr val="bg1"/>
              </a:solidFill>
              <a:latin typeface="Arial" charset="0"/>
            </a:endParaRPr>
          </a:p>
          <a:p>
            <a:pPr eaLnBrk="1" hangingPunct="1"/>
            <a:endParaRPr lang="en-US" sz="2400" b="1" smtClean="0">
              <a:solidFill>
                <a:schemeClr val="bg1"/>
              </a:solidFill>
              <a:latin typeface="Arial" charset="0"/>
            </a:endParaRPr>
          </a:p>
        </p:txBody>
      </p:sp>
      <p:grpSp>
        <p:nvGrpSpPr>
          <p:cNvPr id="16387" name="Group 9"/>
          <p:cNvGrpSpPr>
            <a:grpSpLocks/>
          </p:cNvGrpSpPr>
          <p:nvPr/>
        </p:nvGrpSpPr>
        <p:grpSpPr bwMode="auto">
          <a:xfrm>
            <a:off x="1258888" y="2565400"/>
            <a:ext cx="7056437" cy="1225550"/>
            <a:chOff x="1066" y="2160"/>
            <a:chExt cx="4445" cy="590"/>
          </a:xfrm>
        </p:grpSpPr>
        <p:sp>
          <p:nvSpPr>
            <p:cNvPr id="16394" name="Line 7"/>
            <p:cNvSpPr>
              <a:spLocks noChangeShapeType="1"/>
            </p:cNvSpPr>
            <p:nvPr/>
          </p:nvSpPr>
          <p:spPr bwMode="auto">
            <a:xfrm>
              <a:off x="1338" y="2750"/>
              <a:ext cx="3900" cy="0"/>
            </a:xfrm>
            <a:prstGeom prst="line">
              <a:avLst/>
            </a:prstGeom>
            <a:noFill/>
            <a:ln w="38100">
              <a:solidFill>
                <a:schemeClr val="tx1"/>
              </a:solidFill>
              <a:round/>
              <a:headEnd/>
              <a:tailEnd/>
            </a:ln>
          </p:spPr>
          <p:txBody>
            <a:bodyPr/>
            <a:lstStyle/>
            <a:p>
              <a:endParaRPr lang="el-GR"/>
            </a:p>
          </p:txBody>
        </p:sp>
        <p:sp>
          <p:nvSpPr>
            <p:cNvPr id="16395" name="Line 8"/>
            <p:cNvSpPr>
              <a:spLocks noChangeShapeType="1"/>
            </p:cNvSpPr>
            <p:nvPr/>
          </p:nvSpPr>
          <p:spPr bwMode="auto">
            <a:xfrm>
              <a:off x="1066" y="2160"/>
              <a:ext cx="4445" cy="0"/>
            </a:xfrm>
            <a:prstGeom prst="line">
              <a:avLst/>
            </a:prstGeom>
            <a:noFill/>
            <a:ln w="38100">
              <a:solidFill>
                <a:schemeClr val="tx1"/>
              </a:solidFill>
              <a:round/>
              <a:headEnd/>
              <a:tailEnd/>
            </a:ln>
          </p:spPr>
          <p:txBody>
            <a:bodyPr/>
            <a:lstStyle/>
            <a:p>
              <a:endParaRPr lang="el-GR"/>
            </a:p>
          </p:txBody>
        </p:sp>
      </p:grpSp>
      <p:sp>
        <p:nvSpPr>
          <p:cNvPr id="16388" name="Text Box 13"/>
          <p:cNvSpPr txBox="1">
            <a:spLocks noChangeArrowheads="1"/>
          </p:cNvSpPr>
          <p:nvPr/>
        </p:nvSpPr>
        <p:spPr bwMode="auto">
          <a:xfrm>
            <a:off x="2051050" y="5084763"/>
            <a:ext cx="5400675" cy="366712"/>
          </a:xfrm>
          <a:prstGeom prst="rect">
            <a:avLst/>
          </a:prstGeom>
          <a:noFill/>
          <a:ln w="9525">
            <a:noFill/>
            <a:miter lim="800000"/>
            <a:headEnd/>
            <a:tailEnd/>
          </a:ln>
        </p:spPr>
        <p:txBody>
          <a:bodyPr>
            <a:spAutoFit/>
          </a:bodyPr>
          <a:lstStyle/>
          <a:p>
            <a:pPr algn="ctr">
              <a:spcBef>
                <a:spcPct val="50000"/>
              </a:spcBef>
            </a:pPr>
            <a:r>
              <a:rPr lang="en-US">
                <a:solidFill>
                  <a:schemeClr val="bg1"/>
                </a:solidFill>
              </a:rPr>
              <a:t>8 </a:t>
            </a:r>
            <a:r>
              <a:rPr lang="el-GR">
                <a:solidFill>
                  <a:schemeClr val="bg1"/>
                </a:solidFill>
              </a:rPr>
              <a:t>Απριλίου2013</a:t>
            </a:r>
          </a:p>
        </p:txBody>
      </p:sp>
      <p:graphicFrame>
        <p:nvGraphicFramePr>
          <p:cNvPr id="10" name="Table 9"/>
          <p:cNvGraphicFramePr>
            <a:graphicFrameLocks noGrp="1"/>
          </p:cNvGraphicFramePr>
          <p:nvPr/>
        </p:nvGraphicFramePr>
        <p:xfrm>
          <a:off x="323850" y="620713"/>
          <a:ext cx="8820150" cy="1152525"/>
        </p:xfrm>
        <a:graphic>
          <a:graphicData uri="http://schemas.openxmlformats.org/drawingml/2006/table">
            <a:tbl>
              <a:tblPr/>
              <a:tblGrid>
                <a:gridCol w="1601788"/>
                <a:gridCol w="7218362"/>
              </a:tblGrid>
              <a:tr h="1152525">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636838" algn="ctr"/>
                          <a:tab pos="5273675" algn="r"/>
                        </a:tabLst>
                      </a:pPr>
                      <a:endParaRPr kumimoji="0" lang="en-US" sz="1000" b="0" i="0" u="none" strike="noStrike" cap="none" normalizeH="0" baseline="0" smtClean="0">
                        <a:ln>
                          <a:noFill/>
                        </a:ln>
                        <a:solidFill>
                          <a:schemeClr val="bg1"/>
                        </a:solidFill>
                        <a:effectLst/>
                        <a:latin typeface="Times New Roman" pitchFamily="18" charset="0"/>
                        <a:ea typeface="Times New Roman" pitchFamily="18" charset="0"/>
                        <a:cs typeface="Tahoma" pitchFamily="34" charset="0"/>
                      </a:endParaRPr>
                    </a:p>
                  </a:txBody>
                  <a:tcPr marL="68580" marR="6858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tab pos="2636838" algn="ctr"/>
                          <a:tab pos="5273675" algn="r"/>
                        </a:tabLst>
                      </a:pPr>
                      <a:endParaRPr kumimoji="0" lang="el-GR" sz="1200" b="0" i="0" u="none" strike="noStrike" cap="none" normalizeH="0" baseline="0" smtClean="0">
                        <a:ln>
                          <a:noFill/>
                        </a:ln>
                        <a:solidFill>
                          <a:schemeClr val="bg1"/>
                        </a:solidFill>
                        <a:effectLst/>
                        <a:latin typeface="Times New Roman" pitchFamily="18" charset="0"/>
                        <a:ea typeface="ＭＳ Ｐゴシック" charset="-128"/>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tab pos="2636838" algn="ctr"/>
                          <a:tab pos="5273675" algn="r"/>
                        </a:tabLst>
                      </a:pPr>
                      <a:r>
                        <a:rPr kumimoji="0" lang="el-GR" sz="1600" b="1" i="0" u="none" strike="noStrike" cap="none" normalizeH="0" baseline="0" smtClean="0">
                          <a:ln>
                            <a:noFill/>
                          </a:ln>
                          <a:solidFill>
                            <a:schemeClr val="bg1"/>
                          </a:solidFill>
                          <a:effectLst/>
                          <a:latin typeface="Tahoma" pitchFamily="34" charset="0"/>
                          <a:ea typeface="ＭＳ Ｐゴシック" charset="-128"/>
                          <a:cs typeface="Times New Roman" pitchFamily="18" charset="0"/>
                        </a:rPr>
                        <a:t>ΙΔΡΥΜΑ ΟΙΚΟΝΟΜΙΚΩΝ</a:t>
                      </a:r>
                      <a:r>
                        <a:rPr kumimoji="0" lang="en-GB" sz="1600" b="1" i="0" u="none" strike="noStrike" cap="none" normalizeH="0" baseline="0" smtClean="0">
                          <a:ln>
                            <a:noFill/>
                          </a:ln>
                          <a:solidFill>
                            <a:schemeClr val="bg1"/>
                          </a:solidFill>
                          <a:effectLst/>
                          <a:latin typeface="Tahoma" pitchFamily="34" charset="0"/>
                          <a:ea typeface="ＭＳ Ｐゴシック" charset="-128"/>
                          <a:cs typeface="Times New Roman" pitchFamily="18" charset="0"/>
                        </a:rPr>
                        <a:t> &amp; </a:t>
                      </a:r>
                      <a:r>
                        <a:rPr kumimoji="0" lang="el-GR" sz="1600" b="1" i="0" u="none" strike="noStrike" cap="none" normalizeH="0" baseline="0" smtClean="0">
                          <a:ln>
                            <a:noFill/>
                          </a:ln>
                          <a:solidFill>
                            <a:schemeClr val="bg1"/>
                          </a:solidFill>
                          <a:effectLst/>
                          <a:latin typeface="Tahoma" pitchFamily="34" charset="0"/>
                          <a:ea typeface="ＭＳ Ｐゴシック" charset="-128"/>
                          <a:cs typeface="Times New Roman" pitchFamily="18" charset="0"/>
                        </a:rPr>
                        <a:t>ΒΙΟΜΗΧΑΝΙΚΩΝ ΕΡΕΥΝΩΝ</a:t>
                      </a:r>
                      <a:endParaRPr kumimoji="0" lang="el-GR" sz="1200" b="0" i="0" u="none" strike="noStrike" cap="none" normalizeH="0" baseline="0" smtClean="0">
                        <a:ln>
                          <a:noFill/>
                        </a:ln>
                        <a:solidFill>
                          <a:schemeClr val="bg1"/>
                        </a:solidFill>
                        <a:effectLst/>
                        <a:latin typeface="Times New Roman" pitchFamily="18" charset="0"/>
                        <a:ea typeface="ＭＳ Ｐゴシック" charset="-128"/>
                        <a:cs typeface="Times New Roman" pitchFamily="18" charset="0"/>
                      </a:endParaRPr>
                    </a:p>
                    <a:p>
                      <a:pPr marL="0" marR="0" lvl="0" indent="0" algn="l" defTabSz="914400" rtl="0" eaLnBrk="1" fontAlgn="base" latinLnBrk="0" hangingPunct="1">
                        <a:lnSpc>
                          <a:spcPct val="115000"/>
                        </a:lnSpc>
                        <a:spcBef>
                          <a:spcPct val="0"/>
                        </a:spcBef>
                        <a:spcAft>
                          <a:spcPct val="0"/>
                        </a:spcAft>
                        <a:buClrTx/>
                        <a:buSzTx/>
                        <a:buFontTx/>
                        <a:buNone/>
                        <a:tabLst>
                          <a:tab pos="2636838" algn="ctr"/>
                          <a:tab pos="5273675" algn="r"/>
                        </a:tabLst>
                      </a:pPr>
                      <a:r>
                        <a:rPr kumimoji="0" lang="en-US" sz="1600" b="1" i="0" u="none" strike="noStrike" cap="none" normalizeH="0" baseline="0" smtClean="0">
                          <a:ln>
                            <a:noFill/>
                          </a:ln>
                          <a:solidFill>
                            <a:schemeClr val="bg1"/>
                          </a:solidFill>
                          <a:effectLst/>
                          <a:latin typeface="Tahoma" pitchFamily="34" charset="0"/>
                          <a:ea typeface="ＭＳ Ｐゴシック" charset="-128"/>
                          <a:cs typeface="Times New Roman" pitchFamily="18" charset="0"/>
                        </a:rPr>
                        <a:t>FOUNDATION FOR ECONOMIC &amp; INDUSTRIAL RESEARCH</a:t>
                      </a:r>
                      <a:endParaRPr kumimoji="0" lang="el-GR" sz="1200" b="0" i="0" u="none" strike="noStrike" cap="none" normalizeH="0" baseline="0" smtClean="0">
                        <a:ln>
                          <a:noFill/>
                        </a:ln>
                        <a:solidFill>
                          <a:schemeClr val="bg1"/>
                        </a:solidFill>
                        <a:effectLst/>
                        <a:latin typeface="Times New Roman" pitchFamily="18" charset="0"/>
                        <a:ea typeface="ＭＳ Ｐゴシック" charset="-128"/>
                        <a:cs typeface="Times New Roman" pitchFamily="18" charset="0"/>
                      </a:endParaRPr>
                    </a:p>
                  </a:txBody>
                  <a:tcPr marL="68580" marR="68580" marT="0" marB="0" horzOverflow="overflow">
                    <a:lnL>
                      <a:noFill/>
                    </a:lnL>
                    <a:lnR>
                      <a:noFill/>
                    </a:lnR>
                    <a:lnT>
                      <a:noFill/>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pic>
        <p:nvPicPr>
          <p:cNvPr id="16393" name="Picture 57"/>
          <p:cNvPicPr>
            <a:picLocks noChangeAspect="1" noChangeArrowheads="1"/>
          </p:cNvPicPr>
          <p:nvPr/>
        </p:nvPicPr>
        <p:blipFill>
          <a:blip r:embed="rId4" cstate="print"/>
          <a:srcRect/>
          <a:stretch>
            <a:fillRect/>
          </a:stretch>
        </p:blipFill>
        <p:spPr bwMode="auto">
          <a:xfrm>
            <a:off x="755650" y="692150"/>
            <a:ext cx="1055688" cy="1055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3 - Θέση περιεχομένου"/>
          <p:cNvSpPr>
            <a:spLocks noGrp="1"/>
          </p:cNvSpPr>
          <p:nvPr>
            <p:ph idx="1"/>
          </p:nvPr>
        </p:nvSpPr>
        <p:spPr>
          <a:xfrm>
            <a:off x="468313" y="1700213"/>
            <a:ext cx="8066087" cy="4319587"/>
          </a:xfrm>
        </p:spPr>
        <p:txBody>
          <a:bodyPr/>
          <a:lstStyle/>
          <a:p>
            <a:pPr algn="just" eaLnBrk="1" hangingPunct="1">
              <a:spcBef>
                <a:spcPct val="50000"/>
              </a:spcBef>
            </a:pPr>
            <a:r>
              <a:rPr lang="el-GR" sz="2400" smtClean="0">
                <a:latin typeface="Arial" charset="0"/>
                <a:cs typeface="Arial" charset="0"/>
              </a:rPr>
              <a:t>Ο περισσότερες εκτιμήσεις και μελέτες που δημοσιεύονται καταλήγουν σε συμπεράσματα δραματικά έως και καταστροφικά για την οικονομία της Κύπρου</a:t>
            </a:r>
          </a:p>
          <a:p>
            <a:pPr algn="just" eaLnBrk="1" hangingPunct="1">
              <a:spcBef>
                <a:spcPct val="50000"/>
              </a:spcBef>
            </a:pPr>
            <a:r>
              <a:rPr lang="el-GR" sz="2400" smtClean="0">
                <a:latin typeface="Arial" charset="0"/>
                <a:cs typeface="Arial" charset="0"/>
              </a:rPr>
              <a:t>Δεν λείπουν και σενάρια που προβλέπουν καταστροφή  ολόκληρης της Ευρωζώνης</a:t>
            </a:r>
          </a:p>
          <a:p>
            <a:pPr algn="just" eaLnBrk="1" hangingPunct="1">
              <a:spcBef>
                <a:spcPct val="50000"/>
              </a:spcBef>
            </a:pPr>
            <a:r>
              <a:rPr lang="el-GR" sz="2400" smtClean="0">
                <a:latin typeface="Arial" charset="0"/>
                <a:cs typeface="Arial" charset="0"/>
              </a:rPr>
              <a:t>Το ΙΟΒΕ, χωρίς να μπορεί ακόμη να τεκμηριώσει μια λιγότερο απαισιόδοξη προοπτική, θα ήθελε εδώ απλά να την καταχωρήσει όχι μόνον ως ένα διαφορετικό ενδεχόμενο, αλλά και ως στόχο και ευχή</a:t>
            </a:r>
            <a:endParaRPr lang="el-GR" sz="2800" smtClean="0">
              <a:latin typeface="Arial" charset="0"/>
              <a:cs typeface="Arial" charset="0"/>
            </a:endParaRPr>
          </a:p>
          <a:p>
            <a:pPr algn="just" eaLnBrk="1" hangingPunct="1"/>
            <a:endParaRPr lang="el-GR" sz="2400" smtClean="0">
              <a:latin typeface="Arial" charset="0"/>
              <a:cs typeface="Arial" charset="0"/>
            </a:endParaRPr>
          </a:p>
        </p:txBody>
      </p:sp>
      <p:sp>
        <p:nvSpPr>
          <p:cNvPr id="26626" name="Rectangle 4"/>
          <p:cNvSpPr>
            <a:spLocks noGrp="1" noChangeArrowheads="1"/>
          </p:cNvSpPr>
          <p:nvPr>
            <p:ph type="title"/>
          </p:nvPr>
        </p:nvSpPr>
        <p:spPr>
          <a:xfrm>
            <a:off x="0" y="396875"/>
            <a:ext cx="9144000" cy="871538"/>
          </a:xfrm>
        </p:spPr>
        <p:txBody>
          <a:bodyPr/>
          <a:lstStyle/>
          <a:p>
            <a:pPr eaLnBrk="1" hangingPunct="1"/>
            <a:r>
              <a:rPr lang="el-GR" sz="3200" smtClean="0">
                <a:latin typeface="Arial" charset="0"/>
                <a:cs typeface="Arial" charset="0"/>
              </a:rPr>
              <a:t>Όσον αφορά στην Κύπρο:</a:t>
            </a:r>
            <a:r>
              <a:rPr lang="el-GR" sz="2800" smtClean="0">
                <a:solidFill>
                  <a:schemeClr val="tx1"/>
                </a:solidFill>
                <a:latin typeface="Arial" charset="0"/>
                <a:cs typeface="Arial" charset="0"/>
              </a:rPr>
              <a:t> </a:t>
            </a:r>
            <a:r>
              <a:rPr lang="el-GR" sz="4000" smtClean="0">
                <a:solidFill>
                  <a:schemeClr val="tx1"/>
                </a:solidFill>
                <a:latin typeface="Arial" charset="0"/>
                <a:cs typeface="Arial" charset="0"/>
              </a:rPr>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Grp="1" noChangeArrowheads="1"/>
          </p:cNvSpPr>
          <p:nvPr>
            <p:ph type="title"/>
          </p:nvPr>
        </p:nvSpPr>
        <p:spPr>
          <a:xfrm>
            <a:off x="0" y="396875"/>
            <a:ext cx="9144000" cy="871538"/>
          </a:xfrm>
        </p:spPr>
        <p:txBody>
          <a:bodyPr/>
          <a:lstStyle/>
          <a:p>
            <a:pPr eaLnBrk="1" hangingPunct="1"/>
            <a:r>
              <a:rPr lang="el-GR" sz="2200" smtClean="0">
                <a:latin typeface="Arial" charset="0"/>
                <a:cs typeface="Arial" charset="0"/>
              </a:rPr>
              <a:t>Συμβολή Τομέων στο Εθνικό Προϊόν Έτους 2012</a:t>
            </a:r>
          </a:p>
        </p:txBody>
      </p:sp>
      <p:graphicFrame>
        <p:nvGraphicFramePr>
          <p:cNvPr id="5" name="Group 143"/>
          <p:cNvGraphicFramePr>
            <a:graphicFrameLocks/>
          </p:cNvGraphicFramePr>
          <p:nvPr/>
        </p:nvGraphicFramePr>
        <p:xfrm>
          <a:off x="755576" y="1700808"/>
          <a:ext cx="7920880" cy="4320480"/>
        </p:xfrm>
        <a:graphic>
          <a:graphicData uri="http://schemas.openxmlformats.org/drawingml/2006/table">
            <a:tbl>
              <a:tblPr firstRow="1">
                <a:tableStyleId>{3C2FFA5D-87B4-456A-9821-1D502468CF0F}</a:tableStyleId>
              </a:tblPr>
              <a:tblGrid>
                <a:gridCol w="5253626"/>
                <a:gridCol w="1490795"/>
                <a:gridCol w="1176459"/>
              </a:tblGrid>
              <a:tr h="267753">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ΚΛΑΔΟΣ ΔΡΑΣΤΗΡΙΟΤΗΤΑΣ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horzOverflow="overflow">
                    <a:solidFill>
                      <a:srgbClr val="336666"/>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ΕΛΛΑΔΑ</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horzOverflow="overflow">
                    <a:solidFill>
                      <a:srgbClr val="336666"/>
                    </a:solid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ΚΥΠΡΟΣ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horzOverflow="overflow">
                    <a:solidFill>
                      <a:srgbClr val="336666"/>
                    </a:solidFill>
                  </a:tcPr>
                </a:tc>
              </a:tr>
              <a:tr h="322881">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Γεωργία, δασοκομία, αλιεία</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3,4%</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n-GB" sz="1100" u="none" strike="noStrike" cap="none" normalizeH="0" baseline="0" dirty="0" smtClean="0">
                          <a:ln>
                            <a:noFill/>
                          </a:ln>
                          <a:effectLst/>
                          <a:latin typeface="Arial" pitchFamily="34" charset="0"/>
                          <a:cs typeface="Arial" pitchFamily="34" charset="0"/>
                        </a:rPr>
                        <a:t>2,3</a:t>
                      </a:r>
                      <a:r>
                        <a:rPr kumimoji="0" lang="el-GR" sz="1100" u="none" strike="noStrike" cap="none" normalizeH="0" baseline="0" dirty="0" smtClean="0">
                          <a:ln>
                            <a:noFill/>
                          </a:ln>
                          <a:effectLst/>
                          <a:latin typeface="Arial" pitchFamily="34" charset="0"/>
                          <a:cs typeface="Arial" pitchFamily="34" charset="0"/>
                        </a:rPr>
                        <a:t>%</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276617">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Βιομηχανία (πλην κατασκευών) </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14,3%</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n-GB" sz="1100" u="none" strike="noStrike" cap="none" normalizeH="0" baseline="0" dirty="0" smtClean="0">
                          <a:ln>
                            <a:noFill/>
                          </a:ln>
                          <a:effectLst/>
                          <a:latin typeface="Arial" pitchFamily="34" charset="0"/>
                          <a:cs typeface="Arial" pitchFamily="34" charset="0"/>
                        </a:rPr>
                        <a:t>9,2</a:t>
                      </a:r>
                      <a:r>
                        <a:rPr kumimoji="0" lang="el-GR" sz="1100" u="none" strike="noStrike" cap="none" normalizeH="0" baseline="0" dirty="0" smtClean="0">
                          <a:ln>
                            <a:noFill/>
                          </a:ln>
                          <a:effectLst/>
                          <a:latin typeface="Arial" pitchFamily="34" charset="0"/>
                          <a:cs typeface="Arial" pitchFamily="34" charset="0"/>
                        </a:rPr>
                        <a:t>%</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329587">
                <a:tc>
                  <a:txBody>
                    <a:bodyPr/>
                    <a:lstStyle/>
                    <a:p>
                      <a:pPr marL="45085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0" i="1" u="none" strike="noStrike" cap="none" normalizeH="0" baseline="0" dirty="0" smtClean="0">
                          <a:ln>
                            <a:noFill/>
                          </a:ln>
                          <a:solidFill>
                            <a:schemeClr val="tx1"/>
                          </a:solidFill>
                          <a:effectLst/>
                          <a:latin typeface="Arial" pitchFamily="34" charset="0"/>
                          <a:cs typeface="Arial" pitchFamily="34" charset="0"/>
                        </a:rPr>
                        <a:t>Μεταποίηση</a:t>
                      </a: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0" i="1" u="none" strike="noStrike" cap="none" normalizeH="0" baseline="0" dirty="0" smtClean="0">
                          <a:ln>
                            <a:noFill/>
                          </a:ln>
                          <a:solidFill>
                            <a:schemeClr val="tx1"/>
                          </a:solidFill>
                          <a:effectLst/>
                          <a:latin typeface="Arial" pitchFamily="34" charset="0"/>
                          <a:cs typeface="Arial" pitchFamily="34" charset="0"/>
                        </a:rPr>
                        <a:t>9,7%</a:t>
                      </a: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0" i="1" u="none" strike="noStrike" cap="none" normalizeH="0" baseline="0" dirty="0" smtClean="0">
                          <a:ln>
                            <a:noFill/>
                          </a:ln>
                          <a:solidFill>
                            <a:schemeClr val="tx1"/>
                          </a:solidFill>
                          <a:effectLst/>
                          <a:latin typeface="Arial" pitchFamily="34" charset="0"/>
                          <a:cs typeface="Arial" pitchFamily="34" charset="0"/>
                        </a:rPr>
                        <a:t>5,7%</a:t>
                      </a:r>
                    </a:p>
                  </a:txBody>
                  <a:tcPr marL="107315" marR="107315" anchor="ctr" horzOverflow="overflow">
                    <a:noFill/>
                  </a:tcPr>
                </a:tc>
              </a:tr>
              <a:tr h="329587">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Κατασκευές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2,1%</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n-GB" sz="1100" u="none" strike="noStrike" cap="none" normalizeH="0" baseline="0" dirty="0" smtClean="0">
                          <a:ln>
                            <a:noFill/>
                          </a:ln>
                          <a:effectLst/>
                          <a:latin typeface="Arial" pitchFamily="34" charset="0"/>
                          <a:cs typeface="Arial" pitchFamily="34" charset="0"/>
                        </a:rPr>
                        <a:t>6,2</a:t>
                      </a:r>
                      <a:r>
                        <a:rPr kumimoji="0" lang="el-GR" sz="1100" u="none" strike="noStrike" cap="none" normalizeH="0" baseline="0" dirty="0" smtClean="0">
                          <a:ln>
                            <a:noFill/>
                          </a:ln>
                          <a:effectLst/>
                          <a:latin typeface="Arial" pitchFamily="34" charset="0"/>
                          <a:cs typeface="Arial" pitchFamily="34" charset="0"/>
                        </a:rPr>
                        <a:t>%</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441004">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Χονδρικό &amp; Λιανικό Εμπόριο, μεταφορές, στέγαση, παροχή υπηρεσιών σίτισης </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23,3%</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2</a:t>
                      </a:r>
                      <a:r>
                        <a:rPr kumimoji="0" lang="en-GB" sz="1100" u="none" strike="noStrike" cap="none" normalizeH="0" baseline="0" dirty="0" smtClean="0">
                          <a:ln>
                            <a:noFill/>
                          </a:ln>
                          <a:effectLst/>
                          <a:latin typeface="Arial" pitchFamily="34" charset="0"/>
                          <a:cs typeface="Arial" pitchFamily="34" charset="0"/>
                        </a:rPr>
                        <a:t>3,2</a:t>
                      </a:r>
                      <a:r>
                        <a:rPr kumimoji="0" lang="el-GR" sz="1100" u="none" strike="noStrike" cap="none" normalizeH="0" baseline="0" dirty="0" smtClean="0">
                          <a:ln>
                            <a:noFill/>
                          </a:ln>
                          <a:effectLst/>
                          <a:latin typeface="Arial" pitchFamily="34" charset="0"/>
                          <a:cs typeface="Arial" pitchFamily="34" charset="0"/>
                        </a:rPr>
                        <a:t>%</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286631">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Πληροφορική και επικοινωνίες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4,9%</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4,</a:t>
                      </a:r>
                      <a:r>
                        <a:rPr kumimoji="0" lang="en-GB" sz="1100" u="none" strike="noStrike" cap="none" normalizeH="0" baseline="0" dirty="0" smtClean="0">
                          <a:ln>
                            <a:noFill/>
                          </a:ln>
                          <a:effectLst/>
                          <a:latin typeface="Arial" pitchFamily="34" charset="0"/>
                          <a:cs typeface="Arial" pitchFamily="34" charset="0"/>
                        </a:rPr>
                        <a:t>4</a:t>
                      </a:r>
                      <a:r>
                        <a:rPr kumimoji="0" lang="el-GR" sz="1100" u="none" strike="noStrike" cap="none" normalizeH="0" baseline="0" dirty="0" smtClean="0">
                          <a:ln>
                            <a:noFill/>
                          </a:ln>
                          <a:effectLst/>
                          <a:latin typeface="Arial" pitchFamily="34" charset="0"/>
                          <a:cs typeface="Arial" pitchFamily="34" charset="0"/>
                        </a:rPr>
                        <a:t>%</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267753">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solidFill>
                            <a:srgbClr val="FF0000"/>
                          </a:solidFill>
                          <a:effectLst/>
                          <a:latin typeface="Arial" pitchFamily="34" charset="0"/>
                          <a:cs typeface="Arial" pitchFamily="34" charset="0"/>
                        </a:rPr>
                        <a:t>Οικονομικές και ασφαλιστικές υπηρεσίες</a:t>
                      </a:r>
                      <a:endParaRPr kumimoji="0" lang="el-GR" sz="1100" b="1" i="0" u="none" strike="noStrike" cap="none" normalizeH="0" baseline="0" dirty="0" smtClean="0">
                        <a:ln>
                          <a:noFill/>
                        </a:ln>
                        <a:solidFill>
                          <a:srgbClr val="FF0000"/>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solidFill>
                            <a:srgbClr val="FF0000"/>
                          </a:solidFill>
                          <a:effectLst/>
                          <a:latin typeface="Arial" pitchFamily="34" charset="0"/>
                          <a:cs typeface="Arial" pitchFamily="34" charset="0"/>
                        </a:rPr>
                        <a:t>4,9%</a:t>
                      </a:r>
                      <a:endParaRPr kumimoji="0" lang="el-GR" sz="1050" b="1" i="0" u="none" strike="noStrike" cap="none" normalizeH="0" baseline="0" dirty="0" smtClean="0">
                        <a:ln>
                          <a:noFill/>
                        </a:ln>
                        <a:solidFill>
                          <a:srgbClr val="FF0000"/>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n-GB" sz="1100" u="none" strike="noStrike" cap="none" normalizeH="0" baseline="0" dirty="0" smtClean="0">
                          <a:ln>
                            <a:noFill/>
                          </a:ln>
                          <a:solidFill>
                            <a:srgbClr val="FF0000"/>
                          </a:solidFill>
                          <a:effectLst/>
                          <a:latin typeface="Arial" pitchFamily="34" charset="0"/>
                          <a:cs typeface="Arial" pitchFamily="34" charset="0"/>
                        </a:rPr>
                        <a:t>9,2</a:t>
                      </a:r>
                      <a:r>
                        <a:rPr kumimoji="0" lang="el-GR" sz="1100" u="none" strike="noStrike" cap="none" normalizeH="0" baseline="0" dirty="0" smtClean="0">
                          <a:ln>
                            <a:noFill/>
                          </a:ln>
                          <a:solidFill>
                            <a:srgbClr val="FF0000"/>
                          </a:solidFill>
                          <a:effectLst/>
                          <a:latin typeface="Arial" pitchFamily="34" charset="0"/>
                          <a:cs typeface="Arial" pitchFamily="34" charset="0"/>
                        </a:rPr>
                        <a:t>%</a:t>
                      </a:r>
                      <a:endParaRPr kumimoji="0" lang="el-GR" sz="1050" b="1" i="0" u="none" strike="noStrike" cap="none" normalizeH="0" baseline="0" dirty="0" smtClean="0">
                        <a:ln>
                          <a:noFill/>
                        </a:ln>
                        <a:solidFill>
                          <a:srgbClr val="FF0000"/>
                        </a:solidFill>
                        <a:effectLst/>
                        <a:latin typeface="Arial" pitchFamily="34" charset="0"/>
                        <a:cs typeface="Arial" pitchFamily="34" charset="0"/>
                      </a:endParaRPr>
                    </a:p>
                  </a:txBody>
                  <a:tcPr marL="107315" marR="107315" anchor="ctr" horzOverflow="overflow">
                    <a:noFill/>
                  </a:tcPr>
                </a:tc>
              </a:tr>
              <a:tr h="475655">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Δραστηριότητες ακίνητης περιουσίας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16,7%</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n-GB" sz="1100" u="none" strike="noStrike" cap="none" normalizeH="0" baseline="0" dirty="0" smtClean="0">
                          <a:ln>
                            <a:noFill/>
                          </a:ln>
                          <a:effectLst/>
                          <a:latin typeface="Arial" pitchFamily="34" charset="0"/>
                          <a:cs typeface="Arial" pitchFamily="34" charset="0"/>
                        </a:rPr>
                        <a:t>11,6</a:t>
                      </a:r>
                      <a:r>
                        <a:rPr kumimoji="0" lang="el-GR" sz="1100" u="none" strike="noStrike" cap="none" normalizeH="0" baseline="0" dirty="0" smtClean="0">
                          <a:ln>
                            <a:noFill/>
                          </a:ln>
                          <a:effectLst/>
                          <a:latin typeface="Arial" pitchFamily="34" charset="0"/>
                          <a:cs typeface="Arial" pitchFamily="34" charset="0"/>
                        </a:rPr>
                        <a:t>%</a:t>
                      </a:r>
                    </a:p>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441004">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Επαγγελματικές, Επιστημονικές και Τεχνικές δραστηριότητες, διοίκηση και υποστηρικτικές υπηρεσίες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4,8%</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n-GB" sz="1100" u="none" strike="noStrike" cap="none" normalizeH="0" baseline="0" dirty="0" smtClean="0">
                          <a:ln>
                            <a:noFill/>
                          </a:ln>
                          <a:effectLst/>
                          <a:latin typeface="Arial" pitchFamily="34" charset="0"/>
                          <a:cs typeface="Arial" pitchFamily="34" charset="0"/>
                        </a:rPr>
                        <a:t>7</a:t>
                      </a:r>
                      <a:r>
                        <a:rPr kumimoji="0" lang="el-GR" sz="1100" u="none" strike="noStrike" cap="none" normalizeH="0" baseline="0" dirty="0" smtClean="0">
                          <a:ln>
                            <a:noFill/>
                          </a:ln>
                          <a:effectLst/>
                          <a:latin typeface="Arial" pitchFamily="34" charset="0"/>
                          <a:cs typeface="Arial" pitchFamily="34" charset="0"/>
                        </a:rPr>
                        <a:t>,</a:t>
                      </a:r>
                      <a:r>
                        <a:rPr kumimoji="0" lang="en-GB" sz="1100" u="none" strike="noStrike" cap="none" normalizeH="0" baseline="0" dirty="0" smtClean="0">
                          <a:ln>
                            <a:noFill/>
                          </a:ln>
                          <a:effectLst/>
                          <a:latin typeface="Arial" pitchFamily="34" charset="0"/>
                          <a:cs typeface="Arial" pitchFamily="34" charset="0"/>
                        </a:rPr>
                        <a:t>4</a:t>
                      </a:r>
                      <a:r>
                        <a:rPr kumimoji="0" lang="el-GR" sz="1100" u="none" strike="noStrike" cap="none" normalizeH="0" baseline="0" dirty="0" smtClean="0">
                          <a:ln>
                            <a:noFill/>
                          </a:ln>
                          <a:effectLst/>
                          <a:latin typeface="Arial" pitchFamily="34" charset="0"/>
                          <a:cs typeface="Arial" pitchFamily="34" charset="0"/>
                        </a:rPr>
                        <a:t>%</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441004">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Δημόσια Διοίκηση, άμυνα, εκπαίδευση, υγεία και κοινωνικές δραστηριότητες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20,8%</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22,2%</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r h="441004">
                <a:tc>
                  <a:txBody>
                    <a:bodyPr/>
                    <a:lstStyle/>
                    <a:p>
                      <a:pPr marL="0" marR="0" lvl="0" indent="0" algn="l"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b="1" u="none" strike="noStrike" cap="none" normalizeH="0" baseline="0" dirty="0" smtClean="0">
                          <a:ln>
                            <a:noFill/>
                          </a:ln>
                          <a:effectLst/>
                          <a:latin typeface="Arial" pitchFamily="34" charset="0"/>
                          <a:cs typeface="Arial" pitchFamily="34" charset="0"/>
                        </a:rPr>
                        <a:t>Τέχνες, ψυχαγωγία, λοιπές υπηρεσίες οικιακά και οργανώσεις αλλοδαπής</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4,8%</a:t>
                      </a:r>
                    </a:p>
                  </a:txBody>
                  <a:tcPr marL="107315" marR="107315" anchor="ctr" horzOverflow="overflow">
                    <a:noFill/>
                  </a:tcPr>
                </a:tc>
                <a:tc>
                  <a:txBody>
                    <a:bodyPr/>
                    <a:lstStyle/>
                    <a:p>
                      <a:pPr marL="0" marR="0" lvl="0" indent="0" algn="ctr" defTabSz="914400" rtl="0" eaLnBrk="0" fontAlgn="base" latinLnBrk="0" hangingPunct="0">
                        <a:lnSpc>
                          <a:spcPct val="100000"/>
                        </a:lnSpc>
                        <a:spcBef>
                          <a:spcPct val="20000"/>
                        </a:spcBef>
                        <a:spcAft>
                          <a:spcPct val="0"/>
                        </a:spcAft>
                        <a:buClr>
                          <a:schemeClr val="tx1"/>
                        </a:buClr>
                        <a:buSzPct val="70000"/>
                        <a:buFont typeface="Wingdings" pitchFamily="2" charset="2"/>
                        <a:buNone/>
                        <a:tabLst/>
                      </a:pPr>
                      <a:r>
                        <a:rPr kumimoji="0" lang="el-GR" sz="1100" u="none" strike="noStrike" cap="none" normalizeH="0" baseline="0" dirty="0" smtClean="0">
                          <a:ln>
                            <a:noFill/>
                          </a:ln>
                          <a:effectLst/>
                          <a:latin typeface="Arial" pitchFamily="34" charset="0"/>
                          <a:cs typeface="Arial" pitchFamily="34" charset="0"/>
                        </a:rPr>
                        <a:t>4,3%</a:t>
                      </a:r>
                      <a:endParaRPr kumimoji="0" lang="el-GR" sz="1100" b="1" i="0" u="none" strike="noStrike" cap="none" normalizeH="0" baseline="0" dirty="0" smtClean="0">
                        <a:ln>
                          <a:noFill/>
                        </a:ln>
                        <a:solidFill>
                          <a:schemeClr val="tx1"/>
                        </a:solidFill>
                        <a:effectLst/>
                        <a:latin typeface="Arial" pitchFamily="34" charset="0"/>
                        <a:cs typeface="Arial" pitchFamily="34" charset="0"/>
                      </a:endParaRPr>
                    </a:p>
                  </a:txBody>
                  <a:tcPr marL="107315" marR="107315" anchor="ctr" horzOverflow="overflow">
                    <a:no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Content Placeholder 6"/>
          <p:cNvSpPr>
            <a:spLocks noGrp="1"/>
          </p:cNvSpPr>
          <p:nvPr>
            <p:ph idx="1"/>
          </p:nvPr>
        </p:nvSpPr>
        <p:spPr>
          <a:xfrm>
            <a:off x="468313" y="1700213"/>
            <a:ext cx="8066087" cy="4319587"/>
          </a:xfrm>
        </p:spPr>
        <p:txBody>
          <a:bodyPr/>
          <a:lstStyle/>
          <a:p>
            <a:pPr algn="just" eaLnBrk="1" hangingPunct="1">
              <a:spcBef>
                <a:spcPct val="50000"/>
              </a:spcBef>
            </a:pPr>
            <a:r>
              <a:rPr lang="el-GR" sz="1800" smtClean="0">
                <a:latin typeface="Arial" charset="0"/>
                <a:cs typeface="Arial" charset="0"/>
              </a:rPr>
              <a:t>Αν και τεράστιος σε όγκο σε σχέση με το εθνικό εισόδημα, δεν είναι ούτε ο μόνος ούτε καν ο κυριότερος συντελεστής της δημιουργίας του Κυπριακού ΑΕΠ</a:t>
            </a:r>
          </a:p>
          <a:p>
            <a:pPr algn="just" eaLnBrk="1" hangingPunct="1">
              <a:spcBef>
                <a:spcPct val="50000"/>
              </a:spcBef>
            </a:pPr>
            <a:r>
              <a:rPr lang="el-GR" sz="1800" smtClean="0">
                <a:latin typeface="Arial" charset="0"/>
                <a:cs typeface="Arial" charset="0"/>
              </a:rPr>
              <a:t>Βέβαια οι καταθέσεις χρησιμοποιούνται για τη χρηματοδότηση όλης της οικονομίας και μια απότομη πτώση τους, όπως και οι περιορισμοί στη διαχείρισή τους, θα έχουν αρνητικές πολλαπλασιαστικές επιδράσεις και στους άλλους τομείς</a:t>
            </a:r>
          </a:p>
          <a:p>
            <a:pPr algn="just" eaLnBrk="1" hangingPunct="1">
              <a:spcBef>
                <a:spcPct val="50000"/>
              </a:spcBef>
            </a:pPr>
            <a:r>
              <a:rPr lang="el-GR" sz="1800" smtClean="0">
                <a:latin typeface="Arial" charset="0"/>
                <a:cs typeface="Arial" charset="0"/>
              </a:rPr>
              <a:t>Χωρίς αμφιβολία λοιπόν, οι προοπτικές της Κυπριακής οικονομίας για το άμεσο μέλλον δεν είναι ευοίωνες</a:t>
            </a:r>
          </a:p>
          <a:p>
            <a:pPr eaLnBrk="1" hangingPunct="1"/>
            <a:endParaRPr lang="el-GR" sz="1800" smtClean="0">
              <a:latin typeface="Arial" charset="0"/>
              <a:cs typeface="Arial" charset="0"/>
            </a:endParaRPr>
          </a:p>
        </p:txBody>
      </p:sp>
      <p:sp>
        <p:nvSpPr>
          <p:cNvPr id="28674" name="Rectangle 4"/>
          <p:cNvSpPr>
            <a:spLocks noGrp="1" noChangeArrowheads="1"/>
          </p:cNvSpPr>
          <p:nvPr>
            <p:ph type="title"/>
          </p:nvPr>
        </p:nvSpPr>
        <p:spPr>
          <a:xfrm>
            <a:off x="0" y="396875"/>
            <a:ext cx="9144000" cy="871538"/>
          </a:xfrm>
        </p:spPr>
        <p:txBody>
          <a:bodyPr/>
          <a:lstStyle/>
          <a:p>
            <a:pPr eaLnBrk="1" hangingPunct="1"/>
            <a:r>
              <a:rPr lang="el-GR" sz="2000" smtClean="0">
                <a:latin typeface="Arial" charset="0"/>
                <a:cs typeface="Arial" charset="0"/>
              </a:rPr>
              <a:t>Ο τομέας των τραπεζικών και άλλων οικονομικών υπηρεσιών </a:t>
            </a:r>
            <a:br>
              <a:rPr lang="el-GR" sz="2000" smtClean="0">
                <a:latin typeface="Arial" charset="0"/>
                <a:cs typeface="Arial" charset="0"/>
              </a:rPr>
            </a:br>
            <a:r>
              <a:rPr lang="el-GR" sz="2000" smtClean="0">
                <a:latin typeface="Arial" charset="0"/>
                <a:cs typeface="Arial" charset="0"/>
              </a:rPr>
              <a:t>δεν ξεπερνά το 8,7% του ΑΕΠ της Κύπρου  </a:t>
            </a:r>
          </a:p>
        </p:txBody>
      </p:sp>
      <p:sp>
        <p:nvSpPr>
          <p:cNvPr id="28675" name="Text Box 10"/>
          <p:cNvSpPr txBox="1">
            <a:spLocks noChangeArrowheads="1"/>
          </p:cNvSpPr>
          <p:nvPr/>
        </p:nvSpPr>
        <p:spPr bwMode="auto">
          <a:xfrm>
            <a:off x="684213" y="5507038"/>
            <a:ext cx="7632700" cy="366712"/>
          </a:xfrm>
          <a:prstGeom prst="rect">
            <a:avLst/>
          </a:prstGeom>
          <a:noFill/>
          <a:ln w="9525">
            <a:noFill/>
            <a:miter lim="800000"/>
            <a:headEnd/>
            <a:tailEnd/>
          </a:ln>
        </p:spPr>
        <p:txBody>
          <a:bodyPr>
            <a:spAutoFit/>
          </a:bodyPr>
          <a:lstStyle/>
          <a:p>
            <a:pPr algn="ctr">
              <a:spcBef>
                <a:spcPct val="50000"/>
              </a:spcBef>
            </a:pPr>
            <a:r>
              <a:rPr lang="el-GR"/>
              <a:t>    Όχι όμως, κατ’ ανάγκη, για ιδιαίτερα μεγάλο χρονικό διάστημα.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 Θέση περιεχομένου"/>
          <p:cNvSpPr>
            <a:spLocks noGrp="1"/>
          </p:cNvSpPr>
          <p:nvPr>
            <p:ph idx="1"/>
          </p:nvPr>
        </p:nvSpPr>
        <p:spPr>
          <a:xfrm>
            <a:off x="468313" y="1700213"/>
            <a:ext cx="8066087" cy="4319587"/>
          </a:xfrm>
        </p:spPr>
        <p:txBody>
          <a:bodyPr/>
          <a:lstStyle/>
          <a:p>
            <a:pPr marL="0" indent="0" algn="just" eaLnBrk="1" hangingPunct="1">
              <a:buFont typeface="Arial" pitchFamily="34" charset="0"/>
              <a:buNone/>
              <a:defRPr/>
            </a:pPr>
            <a:r>
              <a:rPr lang="el-GR" sz="2000" dirty="0" smtClean="0"/>
              <a:t>…παρόλη τη δραματική περίοδο που διανύει και παρ' όλους τους λαθεμένους χειρισμούς που έκαναν οι ιθύνοντές της, που ήσαν πολλοί και σε διάφορα επίπεδα, διαθέτει λανθάνουσες ικανότητες που της έχουν επιτρέψει στο παρελθόν να αντιμετωπίζει και να ανακάμπτει από σοβαρές κρίσεις</a:t>
            </a:r>
          </a:p>
          <a:p>
            <a:pPr eaLnBrk="1" hangingPunct="1">
              <a:spcBef>
                <a:spcPct val="50000"/>
              </a:spcBef>
              <a:buFont typeface="Arial" pitchFamily="34" charset="0"/>
              <a:buNone/>
              <a:defRPr/>
            </a:pPr>
            <a:endParaRPr lang="el-GR" sz="2000" dirty="0" smtClean="0"/>
          </a:p>
          <a:p>
            <a:pPr eaLnBrk="1" hangingPunct="1">
              <a:spcBef>
                <a:spcPct val="50000"/>
              </a:spcBef>
              <a:buFont typeface="Arial" pitchFamily="34" charset="0"/>
              <a:buNone/>
              <a:defRPr/>
            </a:pPr>
            <a:r>
              <a:rPr lang="el-GR" sz="2000" dirty="0" smtClean="0"/>
              <a:t>Όπως άλλωστε έγραφε προχθές συνάδελφός σας:</a:t>
            </a:r>
          </a:p>
          <a:p>
            <a:pPr eaLnBrk="1" hangingPunct="1">
              <a:spcBef>
                <a:spcPct val="50000"/>
              </a:spcBef>
              <a:buFont typeface="Arial" pitchFamily="34" charset="0"/>
              <a:buNone/>
              <a:defRPr/>
            </a:pPr>
            <a:endParaRPr lang="el-GR" sz="2000" dirty="0" smtClean="0"/>
          </a:p>
          <a:p>
            <a:pPr marL="0" indent="0" eaLnBrk="1" hangingPunct="1">
              <a:buFont typeface="Arial" pitchFamily="34" charset="0"/>
              <a:buNone/>
              <a:defRPr/>
            </a:pPr>
            <a:r>
              <a:rPr lang="el-GR" sz="2000" dirty="0" smtClean="0"/>
              <a:t>«</a:t>
            </a:r>
            <a:r>
              <a:rPr lang="el-GR" sz="2000" i="1" dirty="0" smtClean="0"/>
              <a:t>Ο κύκλος της καταστροφής και της αναγέννησης, της πτώσης και της ανόρθωσης, είναι βίωμα της γενιάς που σήμερα κρατεί τα ηνία στην Κύπρο</a:t>
            </a:r>
            <a:r>
              <a:rPr lang="el-GR" sz="2000" dirty="0" smtClean="0"/>
              <a:t>»</a:t>
            </a:r>
          </a:p>
          <a:p>
            <a:pPr eaLnBrk="1" hangingPunct="1">
              <a:buFont typeface="Arial" pitchFamily="34" charset="0"/>
              <a:buChar char="•"/>
              <a:defRPr/>
            </a:pPr>
            <a:endParaRPr lang="el-GR" sz="2000" dirty="0"/>
          </a:p>
        </p:txBody>
      </p:sp>
      <p:sp>
        <p:nvSpPr>
          <p:cNvPr id="29698" name="6 - Τίτλος"/>
          <p:cNvSpPr>
            <a:spLocks noGrp="1"/>
          </p:cNvSpPr>
          <p:nvPr>
            <p:ph type="title"/>
          </p:nvPr>
        </p:nvSpPr>
        <p:spPr>
          <a:xfrm>
            <a:off x="0" y="396875"/>
            <a:ext cx="9144000" cy="871538"/>
          </a:xfrm>
        </p:spPr>
        <p:txBody>
          <a:bodyPr/>
          <a:lstStyle/>
          <a:p>
            <a:pPr eaLnBrk="1" hangingPunct="1"/>
            <a:r>
              <a:rPr lang="el-GR" smtClean="0">
                <a:latin typeface="Arial" charset="0"/>
                <a:cs typeface="Arial" charset="0"/>
              </a:rPr>
              <a:t>Τελικά η Κύπρος…</a:t>
            </a:r>
          </a:p>
        </p:txBody>
      </p:sp>
      <p:sp>
        <p:nvSpPr>
          <p:cNvPr id="29699" name="Text Box 7"/>
          <p:cNvSpPr txBox="1">
            <a:spLocks noChangeArrowheads="1"/>
          </p:cNvSpPr>
          <p:nvPr/>
        </p:nvSpPr>
        <p:spPr bwMode="auto">
          <a:xfrm>
            <a:off x="2555875" y="4292600"/>
            <a:ext cx="6119813" cy="396875"/>
          </a:xfrm>
          <a:prstGeom prst="rect">
            <a:avLst/>
          </a:prstGeom>
          <a:noFill/>
          <a:ln w="9525">
            <a:noFill/>
            <a:miter lim="800000"/>
            <a:headEnd/>
            <a:tailEnd/>
          </a:ln>
        </p:spPr>
        <p:txBody>
          <a:bodyPr>
            <a:spAutoFit/>
          </a:bodyPr>
          <a:lstStyle/>
          <a:p>
            <a:endParaRPr lang="el-GR" sz="2000"/>
          </a:p>
        </p:txBody>
      </p:sp>
      <p:sp>
        <p:nvSpPr>
          <p:cNvPr id="29700" name="Text Box 8"/>
          <p:cNvSpPr txBox="1">
            <a:spLocks noChangeArrowheads="1"/>
          </p:cNvSpPr>
          <p:nvPr/>
        </p:nvSpPr>
        <p:spPr bwMode="auto">
          <a:xfrm>
            <a:off x="755650" y="5084763"/>
            <a:ext cx="7993063" cy="366712"/>
          </a:xfrm>
          <a:prstGeom prst="rect">
            <a:avLst/>
          </a:prstGeom>
          <a:noFill/>
          <a:ln w="9525">
            <a:noFill/>
            <a:miter lim="800000"/>
            <a:headEnd/>
            <a:tailEnd/>
          </a:ln>
        </p:spPr>
        <p:txBody>
          <a:bodyPr>
            <a:spAutoFit/>
          </a:bodyPr>
          <a:lstStyle/>
          <a:p>
            <a:endParaRPr lang="el-GR"/>
          </a:p>
        </p:txBody>
      </p:sp>
      <p:sp>
        <p:nvSpPr>
          <p:cNvPr id="29701" name="Text Box 17"/>
          <p:cNvSpPr txBox="1">
            <a:spLocks noChangeArrowheads="1"/>
          </p:cNvSpPr>
          <p:nvPr/>
        </p:nvSpPr>
        <p:spPr bwMode="auto">
          <a:xfrm>
            <a:off x="785813" y="5429250"/>
            <a:ext cx="7848600" cy="366713"/>
          </a:xfrm>
          <a:prstGeom prst="rect">
            <a:avLst/>
          </a:prstGeom>
          <a:noFill/>
          <a:ln w="9525">
            <a:noFill/>
            <a:miter lim="800000"/>
            <a:headEnd/>
            <a:tailEnd/>
          </a:ln>
        </p:spPr>
        <p:txBody>
          <a:bodyPr>
            <a:spAutoFit/>
          </a:bodyPr>
          <a:lstStyle/>
          <a:p>
            <a:pPr>
              <a:spcBef>
                <a:spcPct val="50000"/>
              </a:spcBef>
            </a:pPr>
            <a:endParaRPr lang="el-G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Content Placeholder 2"/>
          <p:cNvSpPr>
            <a:spLocks noGrp="1"/>
          </p:cNvSpPr>
          <p:nvPr>
            <p:ph idx="1"/>
          </p:nvPr>
        </p:nvSpPr>
        <p:spPr>
          <a:xfrm>
            <a:off x="468313" y="1700213"/>
            <a:ext cx="8066087" cy="4319587"/>
          </a:xfrm>
        </p:spPr>
        <p:txBody>
          <a:bodyPr/>
          <a:lstStyle/>
          <a:p>
            <a:pPr eaLnBrk="1" hangingPunct="1">
              <a:buFont typeface="Wingdings" pitchFamily="2" charset="2"/>
              <a:buChar char="§"/>
            </a:pPr>
            <a:r>
              <a:rPr lang="el-GR" sz="1400" b="1" smtClean="0">
                <a:latin typeface="Arial" charset="0"/>
                <a:cs typeface="Arial" charset="0"/>
              </a:rPr>
              <a:t> </a:t>
            </a:r>
            <a:r>
              <a:rPr lang="el-GR" sz="1600" b="1" smtClean="0">
                <a:latin typeface="Arial" charset="0"/>
                <a:cs typeface="Arial" charset="0"/>
              </a:rPr>
              <a:t>ένα ιδιαίτερα καλά εκπαιδευμένο εργατικό δυναμικό,</a:t>
            </a:r>
          </a:p>
          <a:p>
            <a:pPr eaLnBrk="1" hangingPunct="1">
              <a:buFont typeface="Wingdings" pitchFamily="2" charset="2"/>
              <a:buChar char="§"/>
            </a:pPr>
            <a:endParaRPr lang="el-GR" sz="1600" b="1" smtClean="0">
              <a:latin typeface="Arial" charset="0"/>
              <a:cs typeface="Arial" charset="0"/>
            </a:endParaRPr>
          </a:p>
          <a:p>
            <a:pPr eaLnBrk="1" hangingPunct="1">
              <a:buFont typeface="Wingdings" pitchFamily="2" charset="2"/>
              <a:buChar char="§"/>
            </a:pPr>
            <a:r>
              <a:rPr lang="el-GR" sz="1600" b="1" smtClean="0">
                <a:latin typeface="Arial" charset="0"/>
                <a:cs typeface="Arial" charset="0"/>
              </a:rPr>
              <a:t> ικανότατους νομικούς και λογιστικούς επιστήμονες,</a:t>
            </a:r>
          </a:p>
          <a:p>
            <a:pPr eaLnBrk="1" hangingPunct="1">
              <a:buFont typeface="Wingdings" pitchFamily="2" charset="2"/>
              <a:buChar char="§"/>
            </a:pPr>
            <a:endParaRPr lang="el-GR" sz="1600" b="1" smtClean="0">
              <a:latin typeface="Arial" charset="0"/>
              <a:cs typeface="Arial" charset="0"/>
            </a:endParaRPr>
          </a:p>
          <a:p>
            <a:pPr eaLnBrk="1" hangingPunct="1">
              <a:buFont typeface="Wingdings" pitchFamily="2" charset="2"/>
              <a:buChar char="§"/>
            </a:pPr>
            <a:r>
              <a:rPr lang="el-GR" sz="1600" b="1" smtClean="0">
                <a:latin typeface="Arial" charset="0"/>
                <a:cs typeface="Arial" charset="0"/>
              </a:rPr>
              <a:t> μια πιο λειτουργική δημόσια υπηρεσία, </a:t>
            </a:r>
          </a:p>
          <a:p>
            <a:pPr eaLnBrk="1" hangingPunct="1">
              <a:buFont typeface="Wingdings" pitchFamily="2" charset="2"/>
              <a:buChar char="§"/>
            </a:pPr>
            <a:endParaRPr lang="el-GR" sz="1600" b="1" smtClean="0">
              <a:latin typeface="Arial" charset="0"/>
              <a:cs typeface="Arial" charset="0"/>
            </a:endParaRPr>
          </a:p>
          <a:p>
            <a:pPr eaLnBrk="1" hangingPunct="1">
              <a:buFont typeface="Wingdings" pitchFamily="2" charset="2"/>
              <a:buChar char="§"/>
            </a:pPr>
            <a:r>
              <a:rPr lang="el-GR" sz="1600" b="1" smtClean="0">
                <a:latin typeface="Arial" charset="0"/>
                <a:cs typeface="Arial" charset="0"/>
              </a:rPr>
              <a:t>μια πολύ πιο ταχεία δικαιοσύνη, </a:t>
            </a:r>
          </a:p>
          <a:p>
            <a:pPr eaLnBrk="1" hangingPunct="1">
              <a:buFont typeface="Wingdings" pitchFamily="2" charset="2"/>
              <a:buChar char="§"/>
            </a:pPr>
            <a:endParaRPr lang="el-GR" sz="1600" b="1" smtClean="0">
              <a:latin typeface="Arial" charset="0"/>
              <a:cs typeface="Arial" charset="0"/>
            </a:endParaRPr>
          </a:p>
          <a:p>
            <a:pPr eaLnBrk="1" hangingPunct="1">
              <a:buFont typeface="Wingdings" pitchFamily="2" charset="2"/>
              <a:buChar char="§"/>
            </a:pPr>
            <a:r>
              <a:rPr lang="el-GR" sz="1600" b="1" smtClean="0">
                <a:latin typeface="Arial" charset="0"/>
                <a:cs typeface="Arial" charset="0"/>
              </a:rPr>
              <a:t>με άλλα λόγια ένα πιο αποτελεσματικό σύστημα διακυβέρνησης, </a:t>
            </a:r>
          </a:p>
          <a:p>
            <a:pPr eaLnBrk="1" hangingPunct="1">
              <a:buFont typeface="Wingdings" pitchFamily="2" charset="2"/>
              <a:buNone/>
            </a:pPr>
            <a:endParaRPr lang="el-GR" sz="1600" b="1" smtClean="0">
              <a:latin typeface="Arial" charset="0"/>
              <a:cs typeface="Arial" charset="0"/>
            </a:endParaRPr>
          </a:p>
          <a:p>
            <a:pPr eaLnBrk="1" hangingPunct="1"/>
            <a:endParaRPr lang="el-GR" smtClean="0">
              <a:latin typeface="Arial" charset="0"/>
              <a:cs typeface="Arial" charset="0"/>
            </a:endParaRPr>
          </a:p>
          <a:p>
            <a:pPr eaLnBrk="1" hangingPunct="1"/>
            <a:endParaRPr lang="el-GR" smtClean="0">
              <a:latin typeface="Arial" charset="0"/>
              <a:cs typeface="Arial" charset="0"/>
            </a:endParaRPr>
          </a:p>
        </p:txBody>
      </p:sp>
      <p:sp>
        <p:nvSpPr>
          <p:cNvPr id="30722" name="Title 1"/>
          <p:cNvSpPr>
            <a:spLocks noGrp="1"/>
          </p:cNvSpPr>
          <p:nvPr>
            <p:ph type="title"/>
          </p:nvPr>
        </p:nvSpPr>
        <p:spPr>
          <a:xfrm>
            <a:off x="0" y="396875"/>
            <a:ext cx="9144000" cy="871538"/>
          </a:xfrm>
        </p:spPr>
        <p:txBody>
          <a:bodyPr/>
          <a:lstStyle/>
          <a:p>
            <a:pPr eaLnBrk="1" hangingPunct="1"/>
            <a:r>
              <a:rPr lang="el-GR" sz="3600" smtClean="0">
                <a:latin typeface="Arial" charset="0"/>
                <a:cs typeface="Arial" charset="0"/>
              </a:rPr>
              <a:t>Η Κύπρος διαθέτει:</a:t>
            </a:r>
          </a:p>
        </p:txBody>
      </p:sp>
      <p:sp>
        <p:nvSpPr>
          <p:cNvPr id="30723" name="Text Box 8"/>
          <p:cNvSpPr txBox="1">
            <a:spLocks noChangeArrowheads="1"/>
          </p:cNvSpPr>
          <p:nvPr/>
        </p:nvSpPr>
        <p:spPr bwMode="auto">
          <a:xfrm>
            <a:off x="804863" y="5572125"/>
            <a:ext cx="7534275" cy="641350"/>
          </a:xfrm>
          <a:prstGeom prst="rect">
            <a:avLst/>
          </a:prstGeom>
          <a:noFill/>
          <a:ln w="9525">
            <a:noFill/>
            <a:miter lim="800000"/>
            <a:headEnd/>
            <a:tailEnd/>
          </a:ln>
        </p:spPr>
        <p:txBody>
          <a:bodyPr>
            <a:spAutoFit/>
          </a:bodyPr>
          <a:lstStyle/>
          <a:p>
            <a:pPr>
              <a:spcBef>
                <a:spcPct val="50000"/>
              </a:spcBef>
            </a:pPr>
            <a:r>
              <a:rPr lang="el-GR"/>
              <a:t>Αυτό ακριβώς που αποτελεί τη μεγάλη αδυναμία της Ελλάδος </a:t>
            </a:r>
          </a:p>
          <a:p>
            <a:endParaRPr lang="el-G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περιεχομένου"/>
          <p:cNvSpPr>
            <a:spLocks noGrp="1"/>
          </p:cNvSpPr>
          <p:nvPr>
            <p:ph idx="1"/>
          </p:nvPr>
        </p:nvSpPr>
        <p:spPr>
          <a:xfrm>
            <a:off x="468313" y="1700213"/>
            <a:ext cx="8066087" cy="4319587"/>
          </a:xfrm>
        </p:spPr>
        <p:txBody>
          <a:bodyPr/>
          <a:lstStyle/>
          <a:p>
            <a:pPr marL="180975" indent="-180975" algn="just" eaLnBrk="1" hangingPunct="1">
              <a:buFont typeface="Arial" pitchFamily="34" charset="0"/>
              <a:buChar char="•"/>
              <a:defRPr/>
            </a:pPr>
            <a:r>
              <a:rPr lang="el-GR" sz="1800" dirty="0" smtClean="0"/>
              <a:t>Επειδή στην Ελλάδα οι παραπάνω «ανοσοποιητικοί» μηχανισμοί είναι αδύναμοι, τυχόν διάχυση του προβλήματος της Κύπρου προς την Ελλάδα</a:t>
            </a:r>
            <a:r>
              <a:rPr lang="en-US" sz="1800" dirty="0" smtClean="0"/>
              <a:t> </a:t>
            </a:r>
            <a:r>
              <a:rPr lang="el-GR" sz="1800" dirty="0" smtClean="0"/>
              <a:t> μπορεί να έχει συνέπειες σοβαρότερες και μεγαλύτερης διάρκειας </a:t>
            </a:r>
            <a:r>
              <a:rPr lang="en-US" sz="1800" dirty="0" smtClean="0"/>
              <a:t> </a:t>
            </a:r>
            <a:r>
              <a:rPr lang="el-GR" sz="1800" dirty="0" smtClean="0"/>
              <a:t>από ότι στην ίδια τη Μεγαλόνησο</a:t>
            </a:r>
          </a:p>
          <a:p>
            <a:pPr marL="180975" indent="-180975" algn="just" eaLnBrk="1" hangingPunct="1">
              <a:buFont typeface="Arial" pitchFamily="34" charset="0"/>
              <a:buChar char="•"/>
              <a:defRPr/>
            </a:pPr>
            <a:r>
              <a:rPr lang="el-GR" sz="1800" dirty="0" smtClean="0"/>
              <a:t>Γραφική παράσταση κρίσης στην Ελλάδα: Σχήμα </a:t>
            </a:r>
            <a:r>
              <a:rPr lang="en-US" dirty="0" smtClean="0"/>
              <a:t>L</a:t>
            </a:r>
            <a:r>
              <a:rPr lang="en-US" sz="1800" dirty="0" smtClean="0"/>
              <a:t>       </a:t>
            </a:r>
            <a:endParaRPr lang="el-GR" sz="1800" dirty="0" smtClean="0"/>
          </a:p>
          <a:p>
            <a:pPr marL="180975" indent="-180975" algn="just" eaLnBrk="1" hangingPunct="1">
              <a:buFont typeface="Arial" pitchFamily="34" charset="0"/>
              <a:buChar char="•"/>
              <a:defRPr/>
            </a:pPr>
            <a:r>
              <a:rPr lang="el-GR" sz="1800" dirty="0" smtClean="0"/>
              <a:t>Γραφική παράσταση κρίσης στην Κύπρο: Σχήμα </a:t>
            </a:r>
            <a:r>
              <a:rPr lang="en-US" sz="2800" dirty="0" smtClean="0"/>
              <a:t>V</a:t>
            </a:r>
            <a:endParaRPr lang="el-GR" sz="1800" dirty="0" smtClean="0"/>
          </a:p>
          <a:p>
            <a:pPr marL="180975" indent="-180975" algn="just" eaLnBrk="1" hangingPunct="1">
              <a:buFont typeface="Arial" pitchFamily="34" charset="0"/>
              <a:buChar char="•"/>
              <a:defRPr/>
            </a:pPr>
            <a:r>
              <a:rPr lang="el-GR" sz="1800" dirty="0" smtClean="0"/>
              <a:t>Για αυτό οι δραματικές εξελίξεις στην Κύπρο δεν αποτελούν άλλοθι για την αποφυγή προώθησης των μεταρρυθμίσεων στην ελληνική οικονομία</a:t>
            </a:r>
          </a:p>
          <a:p>
            <a:pPr marL="180975" indent="-180975" algn="just" eaLnBrk="1" hangingPunct="1">
              <a:buFont typeface="Arial" pitchFamily="34" charset="0"/>
              <a:buChar char="•"/>
              <a:defRPr/>
            </a:pPr>
            <a:endParaRPr lang="el-GR" sz="1800" dirty="0" smtClean="0"/>
          </a:p>
          <a:p>
            <a:pPr marL="180975" indent="-180975" algn="just" eaLnBrk="1" hangingPunct="1">
              <a:buFont typeface="Arial" pitchFamily="34" charset="0"/>
              <a:buChar char="•"/>
              <a:defRPr/>
            </a:pPr>
            <a:r>
              <a:rPr lang="el-GR" sz="1800" dirty="0" smtClean="0"/>
              <a:t>Αντίθετα, επιβάλουν εγρήγορση όλων μας</a:t>
            </a:r>
            <a:r>
              <a:rPr lang="en-US" sz="1800" dirty="0" smtClean="0"/>
              <a:t> </a:t>
            </a:r>
            <a:r>
              <a:rPr lang="el-GR" sz="1800" dirty="0" smtClean="0"/>
              <a:t>ώστε να διατηρήσουμε το κλίμα συγκρατημένης αισιοδοξίας που μετά από τόσους κόπους και θυσίες, φάνηκε να  αναπτύσσεται στις αρχές αυτού του χρόνου</a:t>
            </a:r>
            <a:endParaRPr lang="en-US" sz="1800" dirty="0" smtClean="0"/>
          </a:p>
          <a:p>
            <a:pPr eaLnBrk="1" hangingPunct="1">
              <a:buFont typeface="Arial" pitchFamily="34" charset="0"/>
              <a:buChar char="•"/>
              <a:defRPr/>
            </a:pPr>
            <a:endParaRPr lang="el-GR" sz="2800" dirty="0" smtClean="0"/>
          </a:p>
          <a:p>
            <a:pPr marL="0" indent="0" eaLnBrk="1" hangingPunct="1">
              <a:spcBef>
                <a:spcPct val="50000"/>
              </a:spcBef>
              <a:buFont typeface="Arial" pitchFamily="34" charset="0"/>
              <a:buChar char="•"/>
              <a:defRPr/>
            </a:pPr>
            <a:endParaRPr lang="el-GR" sz="2800" dirty="0" smtClean="0"/>
          </a:p>
          <a:p>
            <a:pPr marL="0" indent="0" eaLnBrk="1" hangingPunct="1">
              <a:buFont typeface="Arial" pitchFamily="34" charset="0"/>
              <a:buChar char="•"/>
              <a:defRPr/>
            </a:pPr>
            <a:endParaRPr lang="en-US" sz="1800" dirty="0" smtClean="0"/>
          </a:p>
          <a:p>
            <a:pPr algn="just" eaLnBrk="1" hangingPunct="1">
              <a:spcBef>
                <a:spcPct val="50000"/>
              </a:spcBef>
              <a:buFont typeface="Arial" pitchFamily="34" charset="0"/>
              <a:buChar char="•"/>
              <a:defRPr/>
            </a:pPr>
            <a:endParaRPr lang="el-GR" sz="1800" dirty="0"/>
          </a:p>
        </p:txBody>
      </p:sp>
      <p:sp>
        <p:nvSpPr>
          <p:cNvPr id="31746" name="2 - Τίτλος"/>
          <p:cNvSpPr>
            <a:spLocks noGrp="1"/>
          </p:cNvSpPr>
          <p:nvPr>
            <p:ph type="title"/>
          </p:nvPr>
        </p:nvSpPr>
        <p:spPr>
          <a:xfrm>
            <a:off x="0" y="396875"/>
            <a:ext cx="9144000" cy="871538"/>
          </a:xfrm>
        </p:spPr>
        <p:txBody>
          <a:bodyPr/>
          <a:lstStyle/>
          <a:p>
            <a:pPr eaLnBrk="1" hangingPunct="1"/>
            <a:r>
              <a:rPr lang="el-GR" smtClean="0">
                <a:latin typeface="Arial" charset="0"/>
                <a:cs typeface="Arial" charset="0"/>
              </a:rPr>
              <a:t>Τελικά</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txBox="1">
            <a:spLocks noChangeArrowheads="1"/>
          </p:cNvSpPr>
          <p:nvPr/>
        </p:nvSpPr>
        <p:spPr bwMode="auto">
          <a:xfrm>
            <a:off x="-3175" y="2122488"/>
            <a:ext cx="9144000" cy="935037"/>
          </a:xfrm>
          <a:prstGeom prst="rect">
            <a:avLst/>
          </a:prstGeom>
          <a:solidFill>
            <a:srgbClr val="336666"/>
          </a:solidFill>
          <a:ln w="9525">
            <a:noFill/>
            <a:miter lim="800000"/>
            <a:headEnd/>
            <a:tailEnd/>
          </a:ln>
        </p:spPr>
        <p:txBody>
          <a:bodyPr anchor="ctr"/>
          <a:lstStyle/>
          <a:p>
            <a:pPr algn="ctr"/>
            <a:r>
              <a:rPr lang="el-GR" sz="4000">
                <a:solidFill>
                  <a:schemeClr val="bg1"/>
                </a:solidFill>
              </a:rPr>
              <a:t>Επισκόπηση Τριμηνιαίας</a:t>
            </a:r>
            <a:endParaRPr lang="el-GR" sz="4000">
              <a:solidFill>
                <a:schemeClr val="bg1"/>
              </a:solidFill>
              <a:latin typeface="Arial "/>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Content Placeholder 1"/>
          <p:cNvSpPr>
            <a:spLocks noGrp="1"/>
          </p:cNvSpPr>
          <p:nvPr>
            <p:ph idx="4294967295"/>
          </p:nvPr>
        </p:nvSpPr>
        <p:spPr>
          <a:xfrm>
            <a:off x="395288" y="1412875"/>
            <a:ext cx="8424862" cy="5184775"/>
          </a:xfrm>
        </p:spPr>
        <p:txBody>
          <a:bodyPr/>
          <a:lstStyle/>
          <a:p>
            <a:pPr eaLnBrk="1" hangingPunct="1">
              <a:lnSpc>
                <a:spcPct val="80000"/>
              </a:lnSpc>
              <a:buFont typeface="Wingdings" pitchFamily="2" charset="2"/>
              <a:buNone/>
            </a:pPr>
            <a:r>
              <a:rPr lang="el-GR" sz="1600" b="1" i="1" u="sng" smtClean="0">
                <a:latin typeface="Arial" charset="0"/>
              </a:rPr>
              <a:t>Διαρθρωτικά Χαρακτηριστικά - δ΄ τρίμηνο 2012: </a:t>
            </a:r>
            <a:endParaRPr lang="el-GR" sz="1800" smtClean="0">
              <a:latin typeface="Arial" charset="0"/>
            </a:endParaRPr>
          </a:p>
          <a:p>
            <a:pPr eaLnBrk="1" hangingPunct="1">
              <a:spcBef>
                <a:spcPts val="600"/>
              </a:spcBef>
              <a:spcAft>
                <a:spcPts val="600"/>
              </a:spcAft>
            </a:pPr>
            <a:r>
              <a:rPr lang="el-GR" sz="1800" smtClean="0">
                <a:latin typeface="Arial" charset="0"/>
              </a:rPr>
              <a:t>Βαθύτερη ύφεση στην Ευρωζώνη (-0,9%) λόγω  κυρίως εντατικοποίησης της δημοσιονομικής προσαρμογής</a:t>
            </a:r>
          </a:p>
          <a:p>
            <a:pPr eaLnBrk="1" hangingPunct="1">
              <a:spcBef>
                <a:spcPts val="600"/>
              </a:spcBef>
              <a:spcAft>
                <a:spcPts val="600"/>
              </a:spcAft>
            </a:pPr>
            <a:r>
              <a:rPr lang="el-GR" sz="1800" smtClean="0">
                <a:latin typeface="Arial" charset="0"/>
              </a:rPr>
              <a:t>Ήπια ανάπτυξη στις ΗΠΑ (1,6%) με κινητήρια δύναμη την ανάκαμψη του στεγαστικού τομέα </a:t>
            </a:r>
          </a:p>
          <a:p>
            <a:pPr eaLnBrk="1" hangingPunct="1">
              <a:spcBef>
                <a:spcPts val="600"/>
              </a:spcBef>
              <a:spcAft>
                <a:spcPts val="600"/>
              </a:spcAft>
            </a:pPr>
            <a:r>
              <a:rPr lang="el-GR" sz="1800" smtClean="0">
                <a:latin typeface="Arial" charset="0"/>
              </a:rPr>
              <a:t>Οριακή αύξηση ΑΕΠ στην Ιαπωνία (0,2%) με συνδυασμό εκτεταμένου προγράμματος δημοσιονομικής πειθαρχίας και περαιτέρω χαλάρωσης νομισματικής πολιτικής</a:t>
            </a:r>
          </a:p>
          <a:p>
            <a:pPr eaLnBrk="1" hangingPunct="1">
              <a:spcBef>
                <a:spcPts val="600"/>
              </a:spcBef>
              <a:spcAft>
                <a:spcPts val="600"/>
              </a:spcAft>
            </a:pPr>
            <a:r>
              <a:rPr lang="el-GR" sz="1800" smtClean="0">
                <a:latin typeface="Arial" charset="0"/>
              </a:rPr>
              <a:t>Μικρή επιτάχυνση ρυθμού ανάπτυξης Κίνας εξαιτίας</a:t>
            </a:r>
            <a:r>
              <a:rPr lang="en-US" sz="1800" smtClean="0">
                <a:latin typeface="Arial" charset="0"/>
              </a:rPr>
              <a:t>:</a:t>
            </a:r>
            <a:r>
              <a:rPr lang="el-GR" sz="1800" smtClean="0">
                <a:latin typeface="Arial" charset="0"/>
              </a:rPr>
              <a:t> α) αύξησης καθαρών εξαγωγών, β) ανάκαμψης εγχώριας κατανάλωσης, γ) εύρωστης ζήτησης για δημόσιες επενδύσεις</a:t>
            </a:r>
          </a:p>
          <a:p>
            <a:pPr eaLnBrk="1" hangingPunct="1">
              <a:lnSpc>
                <a:spcPct val="80000"/>
              </a:lnSpc>
              <a:buFont typeface="Wingdings" pitchFamily="2" charset="2"/>
              <a:buNone/>
            </a:pPr>
            <a:r>
              <a:rPr lang="el-GR" sz="1600" b="1" i="1" u="sng" smtClean="0">
                <a:latin typeface="Arial" charset="0"/>
              </a:rPr>
              <a:t>Βασικότεροι Κίνδυνοι: </a:t>
            </a:r>
            <a:endParaRPr lang="el-GR" sz="1800" smtClean="0">
              <a:latin typeface="Arial" charset="0"/>
            </a:endParaRPr>
          </a:p>
          <a:p>
            <a:pPr eaLnBrk="1" hangingPunct="1">
              <a:spcBef>
                <a:spcPts val="600"/>
              </a:spcBef>
              <a:spcAft>
                <a:spcPts val="600"/>
              </a:spcAft>
            </a:pPr>
            <a:r>
              <a:rPr lang="el-GR" sz="1800" smtClean="0">
                <a:latin typeface="Arial" charset="0"/>
              </a:rPr>
              <a:t>Παρατεταμένη δυστοκία στο σχηματισμό κυβέρνησης στην Ιταλία</a:t>
            </a:r>
          </a:p>
          <a:p>
            <a:pPr eaLnBrk="1" hangingPunct="1">
              <a:spcBef>
                <a:spcPts val="600"/>
              </a:spcBef>
              <a:spcAft>
                <a:spcPts val="600"/>
              </a:spcAft>
            </a:pPr>
            <a:r>
              <a:rPr lang="el-GR" sz="1800" smtClean="0">
                <a:latin typeface="Arial" charset="0"/>
              </a:rPr>
              <a:t>Τρόπος διαχείρισης προβλήματος κυπριακού τραπεζικού συστήματος</a:t>
            </a:r>
          </a:p>
          <a:p>
            <a:pPr eaLnBrk="1" hangingPunct="1">
              <a:spcBef>
                <a:spcPts val="600"/>
              </a:spcBef>
              <a:spcAft>
                <a:spcPts val="600"/>
              </a:spcAft>
            </a:pPr>
            <a:r>
              <a:rPr lang="el-GR" sz="1800" smtClean="0">
                <a:latin typeface="Arial" charset="0"/>
              </a:rPr>
              <a:t>Προσεχείς διαπραγματεύσεις στις ΗΠΑ σχετικά με το ανώτατο όριο χρέους</a:t>
            </a:r>
          </a:p>
        </p:txBody>
      </p:sp>
      <p:sp>
        <p:nvSpPr>
          <p:cNvPr id="34818" name="Title 2"/>
          <p:cNvSpPr>
            <a:spLocks noGrp="1"/>
          </p:cNvSpPr>
          <p:nvPr>
            <p:ph type="title" idx="4294967295"/>
          </p:nvPr>
        </p:nvSpPr>
        <p:spPr>
          <a:xfrm>
            <a:off x="0" y="396875"/>
            <a:ext cx="9144000" cy="871538"/>
          </a:xfrm>
          <a:solidFill>
            <a:srgbClr val="336666"/>
          </a:solidFill>
        </p:spPr>
        <p:txBody>
          <a:bodyPr/>
          <a:lstStyle/>
          <a:p>
            <a:pPr eaLnBrk="1" hangingPunct="1"/>
            <a:r>
              <a:rPr lang="el-GR" sz="2600" smtClean="0">
                <a:solidFill>
                  <a:schemeClr val="bg1"/>
                </a:solidFill>
                <a:latin typeface="Arial" charset="0"/>
              </a:rPr>
              <a:t>Διεθνές περιβάλλον</a:t>
            </a:r>
            <a:r>
              <a:rPr lang="en-US" sz="2600" smtClean="0">
                <a:solidFill>
                  <a:schemeClr val="bg1"/>
                </a:solidFill>
                <a:latin typeface="Arial" charset="0"/>
              </a:rPr>
              <a:t>:</a:t>
            </a:r>
            <a:r>
              <a:rPr lang="el-GR" sz="2600" smtClean="0">
                <a:solidFill>
                  <a:schemeClr val="bg1"/>
                </a:solidFill>
                <a:latin typeface="Arial" charset="0"/>
              </a:rPr>
              <a:t> η ύφεση στην Ευρωζώνη συνεχίζεται</a:t>
            </a:r>
            <a:endParaRPr lang="el-GR" sz="2600" smtClean="0">
              <a:latin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ontent Placeholder 1"/>
          <p:cNvSpPr>
            <a:spLocks noGrp="1"/>
          </p:cNvSpPr>
          <p:nvPr>
            <p:ph idx="4294967295"/>
          </p:nvPr>
        </p:nvSpPr>
        <p:spPr>
          <a:xfrm>
            <a:off x="179388" y="1341438"/>
            <a:ext cx="8748712" cy="5516562"/>
          </a:xfrm>
        </p:spPr>
        <p:txBody>
          <a:bodyPr/>
          <a:lstStyle/>
          <a:p>
            <a:pPr eaLnBrk="1" hangingPunct="1">
              <a:lnSpc>
                <a:spcPct val="80000"/>
              </a:lnSpc>
              <a:buFont typeface="Wingdings" pitchFamily="2" charset="2"/>
              <a:buNone/>
            </a:pPr>
            <a:r>
              <a:rPr lang="el-GR" sz="2000" u="sng" smtClean="0">
                <a:latin typeface="Arial" charset="0"/>
              </a:rPr>
              <a:t>2012 - 2013:</a:t>
            </a:r>
          </a:p>
          <a:p>
            <a:pPr eaLnBrk="1" hangingPunct="1">
              <a:lnSpc>
                <a:spcPct val="80000"/>
              </a:lnSpc>
            </a:pPr>
            <a:endParaRPr lang="el-GR" sz="1600" smtClean="0">
              <a:latin typeface="Arial" charset="0"/>
            </a:endParaRPr>
          </a:p>
          <a:p>
            <a:pPr eaLnBrk="1" hangingPunct="1">
              <a:spcBef>
                <a:spcPct val="0"/>
              </a:spcBef>
            </a:pPr>
            <a:r>
              <a:rPr lang="el-GR" sz="1800" smtClean="0">
                <a:latin typeface="Arial" charset="0"/>
              </a:rPr>
              <a:t>Επιβράδυνση </a:t>
            </a:r>
            <a:r>
              <a:rPr lang="el-GR" sz="1800" b="1" smtClean="0">
                <a:latin typeface="Arial" charset="0"/>
              </a:rPr>
              <a:t>παγκόσμιας ανάπτυξη το 2012: </a:t>
            </a:r>
            <a:r>
              <a:rPr lang="el-GR" sz="1900" b="1" smtClean="0">
                <a:latin typeface="Arial" charset="0"/>
              </a:rPr>
              <a:t>3,2%</a:t>
            </a:r>
            <a:r>
              <a:rPr lang="el-GR" sz="1900" smtClean="0">
                <a:latin typeface="Arial" charset="0"/>
              </a:rPr>
              <a:t> (από 3,9% το 2011)</a:t>
            </a:r>
            <a:endParaRPr lang="en-US" sz="1800" smtClean="0">
              <a:latin typeface="Arial" charset="0"/>
            </a:endParaRPr>
          </a:p>
          <a:p>
            <a:pPr lvl="1" eaLnBrk="1" hangingPunct="1">
              <a:spcBef>
                <a:spcPct val="0"/>
              </a:spcBef>
            </a:pPr>
            <a:r>
              <a:rPr lang="el-GR" sz="1600" b="1" smtClean="0">
                <a:latin typeface="Arial" charset="0"/>
              </a:rPr>
              <a:t>2013</a:t>
            </a:r>
            <a:r>
              <a:rPr lang="en-US" sz="1600" smtClean="0">
                <a:latin typeface="Arial" charset="0"/>
              </a:rPr>
              <a:t>:</a:t>
            </a:r>
            <a:r>
              <a:rPr lang="el-GR" sz="1600" smtClean="0">
                <a:latin typeface="Arial" charset="0"/>
              </a:rPr>
              <a:t> </a:t>
            </a:r>
            <a:r>
              <a:rPr lang="el-GR" sz="1600" b="1" smtClean="0">
                <a:latin typeface="Arial" charset="0"/>
              </a:rPr>
              <a:t>3,</a:t>
            </a:r>
            <a:r>
              <a:rPr lang="en-US" sz="1600" b="1" smtClean="0">
                <a:latin typeface="Arial" charset="0"/>
              </a:rPr>
              <a:t>0</a:t>
            </a:r>
            <a:r>
              <a:rPr lang="el-GR" sz="1600" b="1" smtClean="0">
                <a:latin typeface="Arial" charset="0"/>
              </a:rPr>
              <a:t>%</a:t>
            </a:r>
          </a:p>
          <a:p>
            <a:pPr eaLnBrk="1" hangingPunct="1">
              <a:spcBef>
                <a:spcPct val="0"/>
              </a:spcBef>
            </a:pPr>
            <a:endParaRPr lang="el-GR" sz="1800" smtClean="0">
              <a:latin typeface="Arial" charset="0"/>
            </a:endParaRPr>
          </a:p>
          <a:p>
            <a:pPr eaLnBrk="1" hangingPunct="1">
              <a:spcBef>
                <a:spcPct val="0"/>
              </a:spcBef>
            </a:pPr>
            <a:r>
              <a:rPr lang="el-GR" sz="1800" smtClean="0">
                <a:latin typeface="Arial" charset="0"/>
              </a:rPr>
              <a:t>Επιβράδυνση ανάπτυξης </a:t>
            </a:r>
            <a:r>
              <a:rPr lang="el-GR" sz="1800" b="1" smtClean="0">
                <a:latin typeface="Arial" charset="0"/>
              </a:rPr>
              <a:t>ΗΠΑ:</a:t>
            </a:r>
            <a:r>
              <a:rPr lang="el-GR" sz="1800" smtClean="0">
                <a:latin typeface="Arial" charset="0"/>
              </a:rPr>
              <a:t> από </a:t>
            </a:r>
            <a:r>
              <a:rPr lang="el-GR" sz="1800" b="1" smtClean="0">
                <a:latin typeface="Arial" charset="0"/>
              </a:rPr>
              <a:t>2,3% (2012) </a:t>
            </a:r>
            <a:r>
              <a:rPr lang="el-GR" sz="1800" smtClean="0">
                <a:latin typeface="Arial" charset="0"/>
              </a:rPr>
              <a:t>σε</a:t>
            </a:r>
            <a:r>
              <a:rPr lang="el-GR" sz="1800" b="1" smtClean="0">
                <a:latin typeface="Arial" charset="0"/>
              </a:rPr>
              <a:t> 2,0% (2013) </a:t>
            </a:r>
          </a:p>
          <a:p>
            <a:pPr lvl="1" eaLnBrk="1" hangingPunct="1">
              <a:spcBef>
                <a:spcPct val="0"/>
              </a:spcBef>
            </a:pPr>
            <a:r>
              <a:rPr lang="el-GR" sz="1600" smtClean="0">
                <a:latin typeface="Arial" charset="0"/>
              </a:rPr>
              <a:t>και </a:t>
            </a:r>
            <a:r>
              <a:rPr lang="el-GR" sz="1600" b="1" smtClean="0">
                <a:latin typeface="Arial" charset="0"/>
              </a:rPr>
              <a:t>Ιαπωνία:</a:t>
            </a:r>
            <a:r>
              <a:rPr lang="en-US" sz="1600" b="1" smtClean="0">
                <a:latin typeface="Arial" charset="0"/>
              </a:rPr>
              <a:t> </a:t>
            </a:r>
            <a:r>
              <a:rPr lang="el-GR" sz="1600" b="1" smtClean="0">
                <a:latin typeface="Arial" charset="0"/>
              </a:rPr>
              <a:t>από</a:t>
            </a:r>
            <a:r>
              <a:rPr lang="el-GR" sz="1600" smtClean="0">
                <a:latin typeface="Arial" charset="0"/>
              </a:rPr>
              <a:t> </a:t>
            </a:r>
            <a:r>
              <a:rPr lang="el-GR" sz="1600" b="1" smtClean="0">
                <a:latin typeface="Arial" charset="0"/>
              </a:rPr>
              <a:t>2,0%</a:t>
            </a:r>
            <a:r>
              <a:rPr lang="el-GR" sz="1600" smtClean="0">
                <a:latin typeface="Arial" charset="0"/>
              </a:rPr>
              <a:t> σε </a:t>
            </a:r>
            <a:r>
              <a:rPr lang="el-GR" sz="1600" b="1" smtClean="0">
                <a:latin typeface="Arial" charset="0"/>
              </a:rPr>
              <a:t>1,2%</a:t>
            </a:r>
            <a:r>
              <a:rPr lang="el-GR" sz="1600" smtClean="0">
                <a:latin typeface="Arial" charset="0"/>
              </a:rPr>
              <a:t> </a:t>
            </a:r>
          </a:p>
          <a:p>
            <a:pPr eaLnBrk="1" hangingPunct="1">
              <a:spcBef>
                <a:spcPct val="0"/>
              </a:spcBef>
            </a:pPr>
            <a:endParaRPr lang="el-GR" sz="1800" smtClean="0">
              <a:latin typeface="Arial" charset="0"/>
            </a:endParaRPr>
          </a:p>
          <a:p>
            <a:pPr eaLnBrk="1" hangingPunct="1">
              <a:spcBef>
                <a:spcPct val="0"/>
              </a:spcBef>
            </a:pPr>
            <a:r>
              <a:rPr lang="el-GR" sz="1800" smtClean="0">
                <a:latin typeface="Arial" charset="0"/>
              </a:rPr>
              <a:t>Ύφεση στην </a:t>
            </a:r>
            <a:r>
              <a:rPr lang="el-GR" sz="1800" b="1" smtClean="0">
                <a:latin typeface="Arial" charset="0"/>
              </a:rPr>
              <a:t>Ευρωζώνη </a:t>
            </a:r>
            <a:r>
              <a:rPr lang="el-GR" sz="1800" smtClean="0">
                <a:latin typeface="Arial" charset="0"/>
              </a:rPr>
              <a:t>το </a:t>
            </a:r>
            <a:r>
              <a:rPr lang="el-GR" sz="1800" b="1" smtClean="0">
                <a:latin typeface="Arial" charset="0"/>
              </a:rPr>
              <a:t>2012</a:t>
            </a:r>
            <a:r>
              <a:rPr lang="el-GR" sz="1800" smtClean="0">
                <a:latin typeface="Arial" charset="0"/>
              </a:rPr>
              <a:t> (</a:t>
            </a:r>
            <a:r>
              <a:rPr lang="el-GR" sz="1800" b="1" smtClean="0">
                <a:latin typeface="Arial" charset="0"/>
              </a:rPr>
              <a:t>-0,6%</a:t>
            </a:r>
            <a:r>
              <a:rPr lang="el-GR" sz="1800" smtClean="0">
                <a:latin typeface="Arial" charset="0"/>
              </a:rPr>
              <a:t>)</a:t>
            </a:r>
            <a:endParaRPr lang="en-US" sz="1800" smtClean="0">
              <a:latin typeface="Arial" charset="0"/>
            </a:endParaRPr>
          </a:p>
          <a:p>
            <a:pPr lvl="1" eaLnBrk="1" hangingPunct="1">
              <a:spcBef>
                <a:spcPct val="0"/>
              </a:spcBef>
            </a:pPr>
            <a:r>
              <a:rPr lang="el-GR" sz="1600" smtClean="0">
                <a:latin typeface="Arial" charset="0"/>
              </a:rPr>
              <a:t>Εκτιμήσεις διατήρησης της ύφεσης και το </a:t>
            </a:r>
            <a:r>
              <a:rPr lang="el-GR" sz="1600" b="1" smtClean="0">
                <a:latin typeface="Arial" charset="0"/>
              </a:rPr>
              <a:t>2013</a:t>
            </a:r>
            <a:r>
              <a:rPr lang="el-GR" sz="1600" smtClean="0">
                <a:latin typeface="Arial" charset="0"/>
              </a:rPr>
              <a:t> </a:t>
            </a:r>
            <a:r>
              <a:rPr lang="el-GR" sz="1600" b="1" smtClean="0">
                <a:latin typeface="Arial" charset="0"/>
              </a:rPr>
              <a:t>σε αυτά τα επίπεδα</a:t>
            </a:r>
            <a:r>
              <a:rPr lang="el-GR" sz="1600" smtClean="0">
                <a:latin typeface="Arial" charset="0"/>
              </a:rPr>
              <a:t> </a:t>
            </a:r>
          </a:p>
          <a:p>
            <a:pPr eaLnBrk="1" hangingPunct="1">
              <a:spcBef>
                <a:spcPct val="0"/>
              </a:spcBef>
            </a:pPr>
            <a:endParaRPr lang="el-GR" sz="1800" smtClean="0">
              <a:latin typeface="Arial" charset="0"/>
            </a:endParaRPr>
          </a:p>
          <a:p>
            <a:pPr eaLnBrk="1" hangingPunct="1">
              <a:spcBef>
                <a:spcPct val="0"/>
              </a:spcBef>
            </a:pPr>
            <a:r>
              <a:rPr lang="el-GR" sz="1800" smtClean="0">
                <a:latin typeface="Arial" charset="0"/>
              </a:rPr>
              <a:t>Αύξηση </a:t>
            </a:r>
            <a:r>
              <a:rPr lang="el-GR" sz="1800" b="1" smtClean="0">
                <a:latin typeface="Arial" charset="0"/>
              </a:rPr>
              <a:t>ανεργίας </a:t>
            </a:r>
            <a:r>
              <a:rPr lang="el-GR" sz="1800" smtClean="0">
                <a:latin typeface="Arial" charset="0"/>
              </a:rPr>
              <a:t>στην </a:t>
            </a:r>
            <a:r>
              <a:rPr lang="el-GR" sz="1800" b="1" smtClean="0">
                <a:latin typeface="Arial" charset="0"/>
              </a:rPr>
              <a:t>ΕΖ</a:t>
            </a:r>
            <a:r>
              <a:rPr lang="el-GR" sz="1800" smtClean="0">
                <a:latin typeface="Arial" charset="0"/>
              </a:rPr>
              <a:t> στο </a:t>
            </a:r>
            <a:r>
              <a:rPr lang="el-GR" sz="1800" b="1" smtClean="0">
                <a:latin typeface="Arial" charset="0"/>
              </a:rPr>
              <a:t>11,4% πέρυσι</a:t>
            </a:r>
            <a:r>
              <a:rPr lang="el-GR" sz="1800" smtClean="0">
                <a:latin typeface="Arial" charset="0"/>
              </a:rPr>
              <a:t> (10,1% το 2011) και εκτιμήσεις για περαιτέρω </a:t>
            </a:r>
            <a:r>
              <a:rPr lang="el-GR" sz="1800" b="1" smtClean="0">
                <a:latin typeface="Arial" charset="0"/>
              </a:rPr>
              <a:t>διεύρυνση</a:t>
            </a:r>
            <a:r>
              <a:rPr lang="el-GR" sz="1800" smtClean="0">
                <a:latin typeface="Arial" charset="0"/>
              </a:rPr>
              <a:t> το </a:t>
            </a:r>
            <a:r>
              <a:rPr lang="el-GR" sz="1800" b="1" smtClean="0">
                <a:latin typeface="Arial" charset="0"/>
              </a:rPr>
              <a:t>2013 </a:t>
            </a:r>
            <a:r>
              <a:rPr lang="el-GR" sz="1800" smtClean="0">
                <a:latin typeface="Arial" charset="0"/>
              </a:rPr>
              <a:t>στο </a:t>
            </a:r>
            <a:r>
              <a:rPr lang="el-GR" sz="1800" b="1" smtClean="0">
                <a:latin typeface="Arial" charset="0"/>
              </a:rPr>
              <a:t>12,2%  </a:t>
            </a:r>
          </a:p>
          <a:p>
            <a:pPr eaLnBrk="1" hangingPunct="1">
              <a:spcBef>
                <a:spcPct val="0"/>
              </a:spcBef>
              <a:buFont typeface="Wingdings" pitchFamily="2" charset="2"/>
              <a:buNone/>
            </a:pPr>
            <a:r>
              <a:rPr lang="el-GR" sz="1800" smtClean="0">
                <a:latin typeface="Arial" charset="0"/>
              </a:rPr>
              <a:t>         </a:t>
            </a:r>
            <a:endParaRPr lang="el-GR" sz="1800" b="1" smtClean="0">
              <a:latin typeface="Arial" charset="0"/>
            </a:endParaRPr>
          </a:p>
          <a:p>
            <a:pPr eaLnBrk="1" hangingPunct="1">
              <a:spcBef>
                <a:spcPct val="0"/>
              </a:spcBef>
            </a:pPr>
            <a:r>
              <a:rPr lang="el-GR" sz="1800" smtClean="0">
                <a:latin typeface="Arial" charset="0"/>
              </a:rPr>
              <a:t>Οι πρόδρομοι δείκτες εμπιστοσύνης και οικονομικού κλίματος στην ΕΖ  αποτυπώνουν τη διατήρηση της αβεβαιότητας στην ΕΖ</a:t>
            </a:r>
          </a:p>
          <a:p>
            <a:pPr eaLnBrk="1" hangingPunct="1">
              <a:spcBef>
                <a:spcPct val="0"/>
              </a:spcBef>
              <a:buFont typeface="Wingdings" pitchFamily="2" charset="2"/>
              <a:buNone/>
            </a:pPr>
            <a:endParaRPr lang="el-GR" sz="1800" smtClean="0">
              <a:latin typeface="Arial" charset="0"/>
            </a:endParaRPr>
          </a:p>
          <a:p>
            <a:pPr eaLnBrk="1" hangingPunct="1">
              <a:spcBef>
                <a:spcPct val="0"/>
              </a:spcBef>
            </a:pPr>
            <a:r>
              <a:rPr lang="el-GR" sz="1800" b="1" smtClean="0">
                <a:latin typeface="Arial" charset="0"/>
              </a:rPr>
              <a:t>Κίνα</a:t>
            </a:r>
            <a:r>
              <a:rPr lang="en-US" sz="1800" smtClean="0">
                <a:latin typeface="Arial" charset="0"/>
              </a:rPr>
              <a:t>:</a:t>
            </a:r>
            <a:r>
              <a:rPr lang="el-GR" sz="1800" smtClean="0">
                <a:latin typeface="Arial" charset="0"/>
              </a:rPr>
              <a:t> </a:t>
            </a:r>
            <a:r>
              <a:rPr lang="el-GR" sz="1800" b="1" smtClean="0">
                <a:latin typeface="Arial" charset="0"/>
              </a:rPr>
              <a:t>επιβράδυνση</a:t>
            </a:r>
            <a:r>
              <a:rPr lang="el-GR" sz="1800" smtClean="0">
                <a:latin typeface="Arial" charset="0"/>
              </a:rPr>
              <a:t> ανάπτυξης στο </a:t>
            </a:r>
            <a:r>
              <a:rPr lang="el-GR" sz="1800" b="1" smtClean="0">
                <a:latin typeface="Arial" charset="0"/>
              </a:rPr>
              <a:t>7,8%</a:t>
            </a:r>
            <a:r>
              <a:rPr lang="el-GR" sz="1800" smtClean="0">
                <a:latin typeface="Arial" charset="0"/>
              </a:rPr>
              <a:t> το </a:t>
            </a:r>
            <a:r>
              <a:rPr lang="el-GR" sz="1800" b="1" smtClean="0">
                <a:latin typeface="Arial" charset="0"/>
              </a:rPr>
              <a:t>2012</a:t>
            </a:r>
            <a:r>
              <a:rPr lang="el-GR" sz="1800" smtClean="0">
                <a:latin typeface="Arial" charset="0"/>
              </a:rPr>
              <a:t> (από 9,3% το 2011) </a:t>
            </a:r>
          </a:p>
          <a:p>
            <a:pPr lvl="1" eaLnBrk="1" hangingPunct="1">
              <a:spcBef>
                <a:spcPct val="0"/>
              </a:spcBef>
            </a:pPr>
            <a:r>
              <a:rPr lang="el-GR" sz="1500" smtClean="0">
                <a:latin typeface="Arial" charset="0"/>
              </a:rPr>
              <a:t>Βαθμιαία επιτάχυνση το </a:t>
            </a:r>
            <a:r>
              <a:rPr lang="el-GR" sz="1500" b="1" smtClean="0">
                <a:latin typeface="Arial" charset="0"/>
              </a:rPr>
              <a:t>2013</a:t>
            </a:r>
            <a:r>
              <a:rPr lang="en-US" sz="1500" b="1" smtClean="0">
                <a:latin typeface="Arial" charset="0"/>
              </a:rPr>
              <a:t>:</a:t>
            </a:r>
            <a:r>
              <a:rPr lang="el-GR" sz="1500" b="1" smtClean="0">
                <a:latin typeface="Arial" charset="0"/>
              </a:rPr>
              <a:t> 8,2%</a:t>
            </a:r>
          </a:p>
          <a:p>
            <a:pPr eaLnBrk="1" hangingPunct="1">
              <a:spcBef>
                <a:spcPct val="0"/>
              </a:spcBef>
              <a:buFont typeface="Wingdings" pitchFamily="2" charset="2"/>
              <a:buNone/>
            </a:pPr>
            <a:endParaRPr lang="el-GR" sz="1800" smtClean="0">
              <a:latin typeface="Arial" charset="0"/>
            </a:endParaRPr>
          </a:p>
        </p:txBody>
      </p:sp>
      <p:sp>
        <p:nvSpPr>
          <p:cNvPr id="35842" name="Title 2"/>
          <p:cNvSpPr>
            <a:spLocks noGrp="1"/>
          </p:cNvSpPr>
          <p:nvPr>
            <p:ph type="title" idx="4294967295"/>
          </p:nvPr>
        </p:nvSpPr>
        <p:spPr>
          <a:xfrm>
            <a:off x="0" y="396875"/>
            <a:ext cx="9144000" cy="871538"/>
          </a:xfrm>
          <a:solidFill>
            <a:srgbClr val="336666"/>
          </a:solidFill>
        </p:spPr>
        <p:txBody>
          <a:bodyPr/>
          <a:lstStyle/>
          <a:p>
            <a:pPr eaLnBrk="1" hangingPunct="1"/>
            <a:r>
              <a:rPr lang="el-GR" sz="2600" dirty="0" smtClean="0">
                <a:solidFill>
                  <a:schemeClr val="bg1"/>
                </a:solidFill>
                <a:latin typeface="Arial" charset="0"/>
              </a:rPr>
              <a:t>Διεθνές </a:t>
            </a:r>
            <a:r>
              <a:rPr lang="el-GR" sz="2600" dirty="0" smtClean="0">
                <a:solidFill>
                  <a:schemeClr val="bg1"/>
                </a:solidFill>
                <a:latin typeface="Arial" charset="0"/>
              </a:rPr>
              <a:t>π</a:t>
            </a:r>
            <a:r>
              <a:rPr lang="el-GR" sz="2600" dirty="0" smtClean="0">
                <a:solidFill>
                  <a:schemeClr val="bg1"/>
                </a:solidFill>
                <a:latin typeface="Arial" charset="0"/>
              </a:rPr>
              <a:t>εριβάλλον</a:t>
            </a:r>
            <a:r>
              <a:rPr lang="en-US" sz="2600" dirty="0" smtClean="0">
                <a:solidFill>
                  <a:schemeClr val="bg1"/>
                </a:solidFill>
                <a:latin typeface="Arial" charset="0"/>
              </a:rPr>
              <a:t>:</a:t>
            </a:r>
            <a:r>
              <a:rPr lang="el-GR" sz="2600" dirty="0" smtClean="0">
                <a:solidFill>
                  <a:schemeClr val="bg1"/>
                </a:solidFill>
                <a:latin typeface="Arial" charset="0"/>
              </a:rPr>
              <a:t> η ύφεση στην Ευρωζώνη συνεχίζεται</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3"/>
          <p:cNvSpPr>
            <a:spLocks/>
          </p:cNvSpPr>
          <p:nvPr/>
        </p:nvSpPr>
        <p:spPr bwMode="auto">
          <a:xfrm>
            <a:off x="0" y="404813"/>
            <a:ext cx="9144000" cy="871537"/>
          </a:xfrm>
          <a:prstGeom prst="rect">
            <a:avLst/>
          </a:prstGeom>
          <a:solidFill>
            <a:srgbClr val="336666"/>
          </a:solidFill>
          <a:ln w="9525">
            <a:noFill/>
            <a:miter lim="800000"/>
            <a:headEnd/>
            <a:tailEnd/>
          </a:ln>
        </p:spPr>
        <p:txBody>
          <a:bodyPr anchor="ctr"/>
          <a:lstStyle/>
          <a:p>
            <a:pPr algn="ctr"/>
            <a:r>
              <a:rPr lang="el-GR" sz="2400" dirty="0">
                <a:solidFill>
                  <a:schemeClr val="bg1"/>
                </a:solidFill>
                <a:latin typeface="Arial  "/>
              </a:rPr>
              <a:t>Ελλάδα: Μικρή επιβράδυνση ύφεσης στο </a:t>
            </a:r>
            <a:r>
              <a:rPr lang="el-GR" sz="2400" dirty="0" smtClean="0">
                <a:solidFill>
                  <a:schemeClr val="bg1"/>
                </a:solidFill>
                <a:latin typeface="Arial  "/>
              </a:rPr>
              <a:t>δ</a:t>
            </a:r>
            <a:r>
              <a:rPr lang="el-GR" sz="2400" dirty="0" smtClean="0">
                <a:solidFill>
                  <a:schemeClr val="bg1"/>
                </a:solidFill>
                <a:latin typeface="Arial  "/>
              </a:rPr>
              <a:t> </a:t>
            </a:r>
            <a:r>
              <a:rPr lang="el-GR" sz="2400" dirty="0" smtClean="0">
                <a:solidFill>
                  <a:schemeClr val="bg1"/>
                </a:solidFill>
                <a:latin typeface="Arial  "/>
              </a:rPr>
              <a:t>τρίμηνο </a:t>
            </a:r>
            <a:r>
              <a:rPr lang="el-GR" sz="2400" dirty="0">
                <a:solidFill>
                  <a:schemeClr val="bg1"/>
                </a:solidFill>
                <a:latin typeface="Arial  "/>
              </a:rPr>
              <a:t>του 2012 </a:t>
            </a:r>
          </a:p>
        </p:txBody>
      </p:sp>
      <p:sp>
        <p:nvSpPr>
          <p:cNvPr id="36866" name="Rectangle 3"/>
          <p:cNvSpPr>
            <a:spLocks noGrp="1" noChangeArrowheads="1"/>
          </p:cNvSpPr>
          <p:nvPr>
            <p:ph type="body" idx="1"/>
          </p:nvPr>
        </p:nvSpPr>
        <p:spPr>
          <a:xfrm>
            <a:off x="179388" y="1341438"/>
            <a:ext cx="8785225" cy="5400675"/>
          </a:xfrm>
        </p:spPr>
        <p:txBody>
          <a:bodyPr/>
          <a:lstStyle/>
          <a:p>
            <a:pPr eaLnBrk="1" hangingPunct="1">
              <a:lnSpc>
                <a:spcPct val="80000"/>
              </a:lnSpc>
            </a:pPr>
            <a:r>
              <a:rPr lang="el-GR" sz="2200" smtClean="0">
                <a:latin typeface="Arial" charset="0"/>
                <a:sym typeface="Wingdings" pitchFamily="2" charset="2"/>
              </a:rPr>
              <a:t>Πτώση ΑΕΠ στο</a:t>
            </a:r>
            <a:r>
              <a:rPr lang="en-US" sz="2200" smtClean="0">
                <a:latin typeface="Arial" charset="0"/>
                <a:sym typeface="Wingdings" pitchFamily="2" charset="2"/>
              </a:rPr>
              <a:t> </a:t>
            </a:r>
            <a:r>
              <a:rPr lang="el-GR" sz="2200" smtClean="0">
                <a:latin typeface="Arial" charset="0"/>
                <a:sym typeface="Wingdings" pitchFamily="2" charset="2"/>
              </a:rPr>
              <a:t>τρίμηνο </a:t>
            </a:r>
            <a:r>
              <a:rPr lang="el-GR" sz="2200" b="1" smtClean="0">
                <a:latin typeface="Arial" charset="0"/>
                <a:sym typeface="Wingdings" pitchFamily="2" charset="2"/>
              </a:rPr>
              <a:t>Οκτ.-Δεκ.</a:t>
            </a:r>
            <a:r>
              <a:rPr lang="el-GR" altLang="ja-JP" sz="2200" b="1" smtClean="0">
                <a:latin typeface="Arial" charset="0"/>
                <a:sym typeface="Wingdings" pitchFamily="2" charset="2"/>
              </a:rPr>
              <a:t> 2012</a:t>
            </a:r>
            <a:r>
              <a:rPr lang="en-US" altLang="ja-JP" sz="2200" smtClean="0">
                <a:latin typeface="Arial" charset="0"/>
                <a:sym typeface="Wingdings" pitchFamily="2" charset="2"/>
              </a:rPr>
              <a:t>:</a:t>
            </a:r>
            <a:r>
              <a:rPr lang="el-GR" altLang="ja-JP" sz="2200" smtClean="0">
                <a:latin typeface="Arial" charset="0"/>
                <a:sym typeface="Wingdings" pitchFamily="2" charset="2"/>
              </a:rPr>
              <a:t> </a:t>
            </a:r>
            <a:r>
              <a:rPr lang="el-GR" altLang="ja-JP" sz="2200" b="1" smtClean="0">
                <a:latin typeface="Arial" charset="0"/>
                <a:sym typeface="Wingdings" pitchFamily="2" charset="2"/>
              </a:rPr>
              <a:t>-5,7%</a:t>
            </a:r>
            <a:r>
              <a:rPr lang="el-GR" altLang="ja-JP" sz="2200" smtClean="0">
                <a:latin typeface="Arial" charset="0"/>
                <a:sym typeface="Wingdings" pitchFamily="2" charset="2"/>
              </a:rPr>
              <a:t> (γ’ τρίμ. ’12</a:t>
            </a:r>
            <a:r>
              <a:rPr lang="en-US" altLang="ja-JP" sz="2200" smtClean="0">
                <a:latin typeface="Arial" charset="0"/>
                <a:sym typeface="Wingdings" pitchFamily="2" charset="2"/>
              </a:rPr>
              <a:t>: -6,</a:t>
            </a:r>
            <a:r>
              <a:rPr lang="el-GR" altLang="ja-JP" sz="2200" smtClean="0">
                <a:latin typeface="Arial" charset="0"/>
                <a:sym typeface="Wingdings" pitchFamily="2" charset="2"/>
              </a:rPr>
              <a:t>7</a:t>
            </a:r>
            <a:r>
              <a:rPr lang="en-US" altLang="ja-JP" sz="2200" smtClean="0">
                <a:latin typeface="Arial" charset="0"/>
                <a:sym typeface="Wingdings" pitchFamily="2" charset="2"/>
              </a:rPr>
              <a:t>%</a:t>
            </a:r>
            <a:r>
              <a:rPr lang="el-GR" altLang="ja-JP" sz="2200" smtClean="0">
                <a:latin typeface="Arial" charset="0"/>
                <a:sym typeface="Wingdings" pitchFamily="2" charset="2"/>
              </a:rPr>
              <a:t>, δ’ τρίμ.’11</a:t>
            </a:r>
            <a:r>
              <a:rPr lang="en-US" altLang="ja-JP" sz="2200" smtClean="0">
                <a:latin typeface="Arial" charset="0"/>
                <a:sym typeface="Wingdings" pitchFamily="2" charset="2"/>
              </a:rPr>
              <a:t>:-7,9%)</a:t>
            </a:r>
            <a:endParaRPr lang="el-GR" altLang="ja-JP" sz="2200" smtClean="0">
              <a:latin typeface="Arial" charset="0"/>
              <a:sym typeface="Wingdings" pitchFamily="2" charset="2"/>
            </a:endParaRPr>
          </a:p>
          <a:p>
            <a:pPr lvl="1" eaLnBrk="1" hangingPunct="1">
              <a:lnSpc>
                <a:spcPct val="80000"/>
              </a:lnSpc>
            </a:pPr>
            <a:r>
              <a:rPr lang="el-GR" sz="2000" smtClean="0">
                <a:latin typeface="Arial" charset="0"/>
                <a:sym typeface="Wingdings" pitchFamily="2" charset="2"/>
              </a:rPr>
              <a:t>Ολοκλήρωση διαπραγματεύσεων με τρόικα, άμβλυνση υψηλής αβεβαιότητας,</a:t>
            </a:r>
            <a:r>
              <a:rPr lang="en-US" sz="2000" smtClean="0">
                <a:latin typeface="Arial" charset="0"/>
                <a:sym typeface="Wingdings" pitchFamily="2" charset="2"/>
              </a:rPr>
              <a:t> “super” </a:t>
            </a:r>
            <a:r>
              <a:rPr lang="el-GR" sz="2000" smtClean="0">
                <a:latin typeface="Arial" charset="0"/>
                <a:sym typeface="Wingdings" pitchFamily="2" charset="2"/>
              </a:rPr>
              <a:t>δόση και πρόγραμμα επαναγοράς ομολόγων</a:t>
            </a:r>
          </a:p>
          <a:p>
            <a:pPr lvl="1" eaLnBrk="1" hangingPunct="1">
              <a:lnSpc>
                <a:spcPct val="80000"/>
              </a:lnSpc>
            </a:pPr>
            <a:r>
              <a:rPr lang="el-GR" sz="2000" smtClean="0">
                <a:latin typeface="Arial" charset="0"/>
                <a:sym typeface="Wingdings" pitchFamily="2" charset="2"/>
              </a:rPr>
              <a:t>Σταδιακή αναγνώριση από διεθνείς φορείς-οργανισμούς των ελληνικών προσπαθειών</a:t>
            </a:r>
            <a:endParaRPr lang="en-US" sz="2000" smtClean="0">
              <a:latin typeface="Arial" charset="0"/>
              <a:sym typeface="Wingdings" pitchFamily="2" charset="2"/>
            </a:endParaRPr>
          </a:p>
          <a:p>
            <a:pPr lvl="1" eaLnBrk="1" hangingPunct="1">
              <a:lnSpc>
                <a:spcPct val="80000"/>
              </a:lnSpc>
            </a:pPr>
            <a:r>
              <a:rPr lang="el-GR" sz="2000" smtClean="0">
                <a:latin typeface="Arial" charset="0"/>
                <a:sym typeface="Wingdings" pitchFamily="2" charset="2"/>
              </a:rPr>
              <a:t>Άρση της δυσμενούς ρητορικής</a:t>
            </a:r>
          </a:p>
          <a:p>
            <a:pPr eaLnBrk="1" hangingPunct="1">
              <a:lnSpc>
                <a:spcPct val="80000"/>
              </a:lnSpc>
              <a:buFont typeface="Arial" charset="0"/>
              <a:buNone/>
            </a:pPr>
            <a:endParaRPr lang="el-GR" sz="2000" smtClean="0">
              <a:latin typeface="Arial" charset="0"/>
            </a:endParaRPr>
          </a:p>
          <a:p>
            <a:pPr eaLnBrk="1" hangingPunct="1">
              <a:lnSpc>
                <a:spcPct val="80000"/>
              </a:lnSpc>
            </a:pPr>
            <a:r>
              <a:rPr lang="el-GR" sz="2000" smtClean="0">
                <a:latin typeface="Arial" charset="0"/>
              </a:rPr>
              <a:t>Ά</a:t>
            </a:r>
            <a:r>
              <a:rPr lang="el-GR" sz="2000" b="1" smtClean="0">
                <a:latin typeface="Arial" charset="0"/>
              </a:rPr>
              <a:t>νοδος επενδύσεων</a:t>
            </a:r>
            <a:r>
              <a:rPr lang="el-GR" sz="2000" smtClean="0">
                <a:latin typeface="Arial" charset="0"/>
              </a:rPr>
              <a:t> (+4,9%), για πρώτη φορά από το δ’ τρίμηνο του 2007 και </a:t>
            </a:r>
            <a:r>
              <a:rPr lang="el-GR" sz="2000" b="1" smtClean="0">
                <a:latin typeface="Arial" charset="0"/>
              </a:rPr>
              <a:t>χαμηλότερες περικοπές</a:t>
            </a:r>
            <a:r>
              <a:rPr lang="el-GR" sz="2000" smtClean="0">
                <a:latin typeface="Arial" charset="0"/>
              </a:rPr>
              <a:t> στη </a:t>
            </a:r>
            <a:r>
              <a:rPr lang="el-GR" sz="2000" b="1" smtClean="0">
                <a:latin typeface="Arial" charset="0"/>
              </a:rPr>
              <a:t>δημόσια κατανάλωση</a:t>
            </a:r>
          </a:p>
          <a:p>
            <a:pPr lvl="1" eaLnBrk="1" hangingPunct="1">
              <a:lnSpc>
                <a:spcPct val="80000"/>
              </a:lnSpc>
            </a:pPr>
            <a:r>
              <a:rPr lang="el-GR" sz="1600" smtClean="0">
                <a:latin typeface="Arial" charset="0"/>
              </a:rPr>
              <a:t>Όμως δεν προήλθε από το πάγιο κεφάλαιο</a:t>
            </a:r>
            <a:r>
              <a:rPr lang="en-US" sz="1600" smtClean="0">
                <a:latin typeface="Arial" charset="0"/>
              </a:rPr>
              <a:t> (</a:t>
            </a:r>
            <a:r>
              <a:rPr lang="el-GR" sz="1600" smtClean="0">
                <a:latin typeface="Arial" charset="0"/>
              </a:rPr>
              <a:t>βασικό συστατικό στοιχείο</a:t>
            </a:r>
            <a:r>
              <a:rPr lang="en-US" sz="1600" smtClean="0">
                <a:latin typeface="Arial" charset="0"/>
              </a:rPr>
              <a:t>) </a:t>
            </a:r>
            <a:r>
              <a:rPr lang="el-GR" sz="1600" smtClean="0">
                <a:latin typeface="Arial" charset="0"/>
              </a:rPr>
              <a:t>που υποχώρησε κατά -10,2%, αλλά από υψηλή συσσώρευση αποθεμάτων (+€2,5 δισεκ.)</a:t>
            </a:r>
          </a:p>
          <a:p>
            <a:pPr lvl="2" eaLnBrk="1" hangingPunct="1">
              <a:lnSpc>
                <a:spcPct val="80000"/>
              </a:lnSpc>
              <a:buFont typeface="Arial" charset="0"/>
              <a:buNone/>
            </a:pPr>
            <a:endParaRPr lang="el-GR" sz="1300" smtClean="0">
              <a:latin typeface="Arial" charset="0"/>
            </a:endParaRPr>
          </a:p>
          <a:p>
            <a:pPr eaLnBrk="1" hangingPunct="1">
              <a:lnSpc>
                <a:spcPct val="80000"/>
              </a:lnSpc>
            </a:pPr>
            <a:r>
              <a:rPr lang="el-GR" sz="2000" b="1" smtClean="0">
                <a:latin typeface="Arial" charset="0"/>
              </a:rPr>
              <a:t>Επιτάχυνση συρρίκνωσης ιδιωτικής κατανάλωσης</a:t>
            </a:r>
            <a:r>
              <a:rPr lang="en-US" sz="2000" smtClean="0">
                <a:latin typeface="Arial" charset="0"/>
              </a:rPr>
              <a:t>:</a:t>
            </a:r>
            <a:r>
              <a:rPr lang="el-GR" sz="2000" smtClean="0">
                <a:latin typeface="Arial" charset="0"/>
              </a:rPr>
              <a:t> -9,6%, η υψηλότερη τριμηνιαία πτώση το 2012</a:t>
            </a:r>
          </a:p>
          <a:p>
            <a:pPr eaLnBrk="1" hangingPunct="1">
              <a:lnSpc>
                <a:spcPct val="80000"/>
              </a:lnSpc>
            </a:pPr>
            <a:endParaRPr lang="el-GR" sz="2000" b="1" smtClean="0">
              <a:latin typeface="Arial" charset="0"/>
            </a:endParaRPr>
          </a:p>
          <a:p>
            <a:pPr eaLnBrk="1" hangingPunct="1">
              <a:lnSpc>
                <a:spcPct val="80000"/>
              </a:lnSpc>
            </a:pPr>
            <a:r>
              <a:rPr lang="el-GR" sz="2000" b="1" smtClean="0">
                <a:latin typeface="Arial" charset="0"/>
              </a:rPr>
              <a:t>Ηπιότερη πτώση εισαγωγών</a:t>
            </a:r>
            <a:r>
              <a:rPr lang="el-GR" sz="2000" smtClean="0">
                <a:latin typeface="Arial" charset="0"/>
              </a:rPr>
              <a:t> (-8,1%, από -18,7% το γ’ τρίμ.) με </a:t>
            </a:r>
            <a:r>
              <a:rPr lang="el-GR" sz="2000" b="1" smtClean="0">
                <a:latin typeface="Arial" charset="0"/>
              </a:rPr>
              <a:t>περαιτέρω διεύρυνση υποχώρησης εξαγωγών </a:t>
            </a:r>
            <a:r>
              <a:rPr lang="el-GR" sz="2000" smtClean="0">
                <a:latin typeface="Arial" charset="0"/>
              </a:rPr>
              <a:t>(-4,8%, από -4,2% το γ’ τρίμ.) </a:t>
            </a:r>
          </a:p>
          <a:p>
            <a:pPr lvl="1" eaLnBrk="1" hangingPunct="1">
              <a:lnSpc>
                <a:spcPct val="80000"/>
              </a:lnSpc>
            </a:pPr>
            <a:endParaRPr lang="el-GR" sz="1800" b="1" smtClean="0">
              <a:latin typeface="Arial"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Θέση περιεχομένου"/>
          <p:cNvSpPr>
            <a:spLocks noGrp="1"/>
          </p:cNvSpPr>
          <p:nvPr>
            <p:ph idx="1"/>
          </p:nvPr>
        </p:nvSpPr>
        <p:spPr>
          <a:xfrm>
            <a:off x="468313" y="1916113"/>
            <a:ext cx="8066087" cy="4319587"/>
          </a:xfrm>
        </p:spPr>
        <p:txBody>
          <a:bodyPr/>
          <a:lstStyle/>
          <a:p>
            <a:pPr marL="0" indent="0" algn="just" eaLnBrk="1" hangingPunct="1">
              <a:buFont typeface="Arial" pitchFamily="34" charset="0"/>
              <a:buNone/>
              <a:defRPr/>
            </a:pPr>
            <a:r>
              <a:rPr lang="el-GR" sz="2000" dirty="0" smtClean="0"/>
              <a:t>Το ΙΟΒΕ στην τελευταία του Τριμηνιαία Έκθεση, διέβλεπε για το 2013 προοπτικές ανάκαμψης της Οικονομίας, υπογράμμιζε όμως ως εξίσου σημαντικό ζητούμενο την αποφυγή κάθε αισθήματος εφησυχασμού.</a:t>
            </a:r>
          </a:p>
          <a:p>
            <a:pPr marL="0" indent="0" algn="just" eaLnBrk="1" hangingPunct="1">
              <a:buFont typeface="Arial" pitchFamily="34" charset="0"/>
              <a:buChar char="•"/>
              <a:defRPr/>
            </a:pPr>
            <a:endParaRPr lang="el-GR" sz="2000" dirty="0" smtClean="0"/>
          </a:p>
          <a:p>
            <a:pPr marL="0" indent="0" algn="just" eaLnBrk="1" hangingPunct="1">
              <a:buFont typeface="Arial" pitchFamily="34" charset="0"/>
              <a:buChar char="•"/>
              <a:defRPr/>
            </a:pPr>
            <a:endParaRPr lang="el-GR" sz="2000" dirty="0" smtClean="0"/>
          </a:p>
          <a:p>
            <a:pPr marL="0" indent="0" algn="just" eaLnBrk="1" hangingPunct="1">
              <a:buFont typeface="Arial" pitchFamily="34" charset="0"/>
              <a:buNone/>
              <a:defRPr/>
            </a:pPr>
            <a:r>
              <a:rPr lang="el-GR" sz="2000" dirty="0" smtClean="0"/>
              <a:t>Οι πρώτες 10 εβδομάδες του πρώτου τριμήνου, επεφύλασσαν για την Ελλάδα ακριβώς το παραπάνω μείγμα θετικών οικονομικών εξελίξεων αλλά και στοιχείων προβληματισμού. </a:t>
            </a:r>
          </a:p>
          <a:p>
            <a:pPr marL="0" indent="0" algn="just" eaLnBrk="1" hangingPunct="1">
              <a:buFont typeface="Arial" pitchFamily="34" charset="0"/>
              <a:buChar char="•"/>
              <a:defRPr/>
            </a:pPr>
            <a:endParaRPr lang="el-GR" sz="2000" dirty="0" smtClean="0"/>
          </a:p>
          <a:p>
            <a:pPr algn="just" eaLnBrk="1" hangingPunct="1">
              <a:buFont typeface="Arial" pitchFamily="34" charset="0"/>
              <a:buChar char="•"/>
              <a:defRPr/>
            </a:pPr>
            <a:endParaRPr lang="el-GR" sz="2000" dirty="0"/>
          </a:p>
        </p:txBody>
      </p:sp>
      <p:sp>
        <p:nvSpPr>
          <p:cNvPr id="18434" name="Rectangle 4"/>
          <p:cNvSpPr>
            <a:spLocks noGrp="1" noChangeArrowheads="1"/>
          </p:cNvSpPr>
          <p:nvPr>
            <p:ph type="title"/>
          </p:nvPr>
        </p:nvSpPr>
        <p:spPr>
          <a:xfrm>
            <a:off x="0" y="396875"/>
            <a:ext cx="9144000" cy="871538"/>
          </a:xfrm>
        </p:spPr>
        <p:txBody>
          <a:bodyPr/>
          <a:lstStyle/>
          <a:p>
            <a:pPr eaLnBrk="1" hangingPunct="1"/>
            <a:r>
              <a:rPr lang="el-GR" sz="2800" smtClean="0">
                <a:latin typeface="Arial" charset="0"/>
                <a:cs typeface="Arial" charset="0"/>
              </a:rPr>
              <a:t>1ο τρίμηνο του 2013:</a:t>
            </a:r>
          </a:p>
        </p:txBody>
      </p:sp>
      <p:sp>
        <p:nvSpPr>
          <p:cNvPr id="18435" name="Text Box 7"/>
          <p:cNvSpPr txBox="1">
            <a:spLocks noChangeArrowheads="1"/>
          </p:cNvSpPr>
          <p:nvPr/>
        </p:nvSpPr>
        <p:spPr bwMode="auto">
          <a:xfrm>
            <a:off x="1042988" y="3357563"/>
            <a:ext cx="7489825" cy="366712"/>
          </a:xfrm>
          <a:prstGeom prst="rect">
            <a:avLst/>
          </a:prstGeom>
          <a:noFill/>
          <a:ln w="9525">
            <a:noFill/>
            <a:miter lim="800000"/>
            <a:headEnd/>
            <a:tailEnd/>
          </a:ln>
        </p:spPr>
        <p:txBody>
          <a:bodyPr>
            <a:spAutoFit/>
          </a:bodyPr>
          <a:lstStyle/>
          <a:p>
            <a:endParaRPr lang="el-G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p:cNvSpPr>
          <p:nvPr>
            <p:ph type="body" idx="1"/>
          </p:nvPr>
        </p:nvSpPr>
        <p:spPr>
          <a:xfrm>
            <a:off x="0" y="1428750"/>
            <a:ext cx="9144000" cy="3224213"/>
          </a:xfrm>
        </p:spPr>
        <p:txBody>
          <a:bodyPr/>
          <a:lstStyle/>
          <a:p>
            <a:pPr eaLnBrk="1" hangingPunct="1">
              <a:lnSpc>
                <a:spcPct val="80000"/>
              </a:lnSpc>
            </a:pPr>
            <a:r>
              <a:rPr lang="el-GR" altLang="ja-JP" sz="2200" smtClean="0">
                <a:latin typeface="Arial" charset="0"/>
                <a:sym typeface="Wingdings" pitchFamily="2" charset="2"/>
              </a:rPr>
              <a:t>Συνέχιση ύφεσης για 5</a:t>
            </a:r>
            <a:r>
              <a:rPr lang="el-GR" altLang="ja-JP" sz="2200" baseline="30000" smtClean="0">
                <a:latin typeface="Arial" charset="0"/>
                <a:sym typeface="Wingdings" pitchFamily="2" charset="2"/>
              </a:rPr>
              <a:t>ο</a:t>
            </a:r>
            <a:r>
              <a:rPr lang="el-GR" altLang="ja-JP" sz="2200" smtClean="0">
                <a:latin typeface="Arial" charset="0"/>
                <a:sym typeface="Wingdings" pitchFamily="2" charset="2"/>
              </a:rPr>
              <a:t> έτος</a:t>
            </a:r>
            <a:r>
              <a:rPr lang="en-US" altLang="ja-JP" sz="2200" smtClean="0">
                <a:latin typeface="Arial" charset="0"/>
                <a:sym typeface="Wingdings" pitchFamily="2" charset="2"/>
              </a:rPr>
              <a:t> </a:t>
            </a:r>
            <a:r>
              <a:rPr lang="el-GR" altLang="ja-JP" sz="2200" smtClean="0">
                <a:latin typeface="Arial" charset="0"/>
                <a:sym typeface="Wingdings" pitchFamily="2" charset="2"/>
              </a:rPr>
              <a:t>το 2012</a:t>
            </a:r>
            <a:r>
              <a:rPr lang="en-US" altLang="ja-JP" sz="2200" smtClean="0">
                <a:latin typeface="Arial" charset="0"/>
                <a:sym typeface="Wingdings" pitchFamily="2" charset="2"/>
              </a:rPr>
              <a:t>: -6</a:t>
            </a:r>
            <a:r>
              <a:rPr lang="el-GR" altLang="ja-JP" sz="2200" smtClean="0">
                <a:latin typeface="Arial" charset="0"/>
                <a:sym typeface="Wingdings" pitchFamily="2" charset="2"/>
              </a:rPr>
              <a:t>,</a:t>
            </a:r>
            <a:r>
              <a:rPr lang="en-US" altLang="ja-JP" sz="2200" smtClean="0">
                <a:latin typeface="Arial" charset="0"/>
                <a:sym typeface="Wingdings" pitchFamily="2" charset="2"/>
              </a:rPr>
              <a:t>4</a:t>
            </a:r>
            <a:r>
              <a:rPr lang="el-GR" altLang="ja-JP" sz="2200" smtClean="0">
                <a:latin typeface="Arial" charset="0"/>
                <a:sym typeface="Wingdings" pitchFamily="2" charset="2"/>
              </a:rPr>
              <a:t>% (από -7,1% το 2011) πρόβλεψη ΙΟΒΕ (3</a:t>
            </a:r>
            <a:r>
              <a:rPr lang="el-GR" altLang="ja-JP" sz="2200" baseline="30000" smtClean="0">
                <a:latin typeface="Arial" charset="0"/>
                <a:sym typeface="Wingdings" pitchFamily="2" charset="2"/>
              </a:rPr>
              <a:t>η</a:t>
            </a:r>
            <a:r>
              <a:rPr lang="el-GR" altLang="ja-JP" sz="2200" smtClean="0">
                <a:latin typeface="Arial" charset="0"/>
                <a:sym typeface="Wingdings" pitchFamily="2" charset="2"/>
              </a:rPr>
              <a:t> έκθεση 2012-Οκτώβριος)</a:t>
            </a:r>
            <a:r>
              <a:rPr lang="en-US" altLang="ja-JP" sz="2200" smtClean="0">
                <a:latin typeface="Arial" charset="0"/>
                <a:sym typeface="Wingdings" pitchFamily="2" charset="2"/>
              </a:rPr>
              <a:t>:-6,6%</a:t>
            </a:r>
            <a:endParaRPr lang="el-GR" altLang="ja-JP" sz="2200" smtClean="0">
              <a:latin typeface="Arial" charset="0"/>
              <a:sym typeface="Wingdings" pitchFamily="2" charset="2"/>
            </a:endParaRPr>
          </a:p>
          <a:p>
            <a:pPr eaLnBrk="1" hangingPunct="1">
              <a:lnSpc>
                <a:spcPct val="80000"/>
              </a:lnSpc>
            </a:pPr>
            <a:endParaRPr lang="en-US" altLang="ja-JP" sz="1000" smtClean="0">
              <a:latin typeface="Arial" charset="0"/>
              <a:sym typeface="Wingdings" pitchFamily="2" charset="2"/>
            </a:endParaRPr>
          </a:p>
          <a:p>
            <a:pPr eaLnBrk="1" hangingPunct="1">
              <a:lnSpc>
                <a:spcPct val="80000"/>
              </a:lnSpc>
            </a:pPr>
            <a:r>
              <a:rPr lang="el-GR" altLang="ja-JP" sz="2000" b="1" smtClean="0">
                <a:latin typeface="Arial" charset="0"/>
                <a:sym typeface="Wingdings" pitchFamily="2" charset="2"/>
              </a:rPr>
              <a:t>Σωρευτική πτώση ΑΕΠ από το 2007</a:t>
            </a:r>
            <a:r>
              <a:rPr lang="en-US" altLang="ja-JP" sz="2000" b="1" smtClean="0">
                <a:latin typeface="Arial" charset="0"/>
                <a:sym typeface="Wingdings" pitchFamily="2" charset="2"/>
              </a:rPr>
              <a:t>: </a:t>
            </a:r>
            <a:r>
              <a:rPr lang="el-GR" altLang="ja-JP" sz="2000" b="1" smtClean="0">
                <a:latin typeface="Arial" charset="0"/>
                <a:sym typeface="Wingdings" pitchFamily="2" charset="2"/>
              </a:rPr>
              <a:t>-20,1%</a:t>
            </a:r>
          </a:p>
          <a:p>
            <a:pPr eaLnBrk="1" hangingPunct="1">
              <a:lnSpc>
                <a:spcPct val="80000"/>
              </a:lnSpc>
              <a:buFont typeface="Arial" charset="0"/>
              <a:buNone/>
            </a:pPr>
            <a:endParaRPr lang="el-GR" altLang="ja-JP" sz="1000" smtClean="0">
              <a:latin typeface="Arial" charset="0"/>
              <a:sym typeface="Wingdings" pitchFamily="2" charset="2"/>
            </a:endParaRPr>
          </a:p>
          <a:p>
            <a:pPr eaLnBrk="1" hangingPunct="1">
              <a:lnSpc>
                <a:spcPct val="80000"/>
              </a:lnSpc>
            </a:pPr>
            <a:r>
              <a:rPr lang="el-GR" altLang="ja-JP" sz="2000" smtClean="0">
                <a:latin typeface="Arial" charset="0"/>
                <a:sym typeface="Wingdings" pitchFamily="2" charset="2"/>
              </a:rPr>
              <a:t>Καθοριστικός παράγοντας η πτώση της ιδιωτικής κατανάλωσης</a:t>
            </a:r>
            <a:r>
              <a:rPr lang="en-US" altLang="ja-JP" sz="2000" smtClean="0">
                <a:latin typeface="Arial" charset="0"/>
                <a:sym typeface="Wingdings" pitchFamily="2" charset="2"/>
              </a:rPr>
              <a:t>:</a:t>
            </a:r>
            <a:r>
              <a:rPr lang="el-GR" altLang="ja-JP" sz="2000" smtClean="0">
                <a:latin typeface="Arial" charset="0"/>
                <a:sym typeface="Wingdings" pitchFamily="2" charset="2"/>
              </a:rPr>
              <a:t> -9,1% (από -7,7% το 2011)</a:t>
            </a:r>
            <a:r>
              <a:rPr lang="en-US" altLang="ja-JP" sz="2000" smtClean="0">
                <a:latin typeface="Arial" charset="0"/>
                <a:sym typeface="Wingdings" pitchFamily="2" charset="2"/>
              </a:rPr>
              <a:t>, </a:t>
            </a:r>
            <a:r>
              <a:rPr lang="el-GR" altLang="ja-JP" sz="2000" smtClean="0">
                <a:latin typeface="Arial" charset="0"/>
                <a:sym typeface="Wingdings" pitchFamily="2" charset="2"/>
              </a:rPr>
              <a:t>η υψηλότερη από την αρχή της ύφεσης  Έντονες πιέσεις δημοσιονομικών μέτρων, αλλαγών στην αγορά εργασίας, καλπάζουσας ανεργίας στο διαθέσιμο εισόδημα</a:t>
            </a:r>
          </a:p>
          <a:p>
            <a:pPr eaLnBrk="1" hangingPunct="1">
              <a:lnSpc>
                <a:spcPct val="80000"/>
              </a:lnSpc>
            </a:pPr>
            <a:endParaRPr lang="el-GR" altLang="ja-JP" sz="1000" smtClean="0">
              <a:latin typeface="Arial" charset="0"/>
              <a:sym typeface="Wingdings" pitchFamily="2" charset="2"/>
            </a:endParaRPr>
          </a:p>
          <a:p>
            <a:pPr eaLnBrk="1" hangingPunct="1">
              <a:lnSpc>
                <a:spcPct val="80000"/>
              </a:lnSpc>
            </a:pPr>
            <a:r>
              <a:rPr lang="el-GR" altLang="ja-JP" sz="2000" smtClean="0">
                <a:latin typeface="Arial" charset="0"/>
                <a:sym typeface="Wingdings" pitchFamily="2" charset="2"/>
              </a:rPr>
              <a:t>Εκ νέου συρρίκνωση επενδυτικών δαπανών, κατά 17,6% (από 16,4% το 2011) </a:t>
            </a:r>
            <a:r>
              <a:rPr lang="en-US" altLang="ja-JP" sz="2000" smtClean="0">
                <a:latin typeface="Arial" charset="0"/>
                <a:sym typeface="Wingdings" pitchFamily="2" charset="2"/>
              </a:rPr>
              <a:t></a:t>
            </a:r>
            <a:r>
              <a:rPr lang="el-GR" altLang="ja-JP" sz="2000" smtClean="0">
                <a:latin typeface="Arial" charset="0"/>
                <a:cs typeface="Arial" charset="0"/>
                <a:sym typeface="Wingdings" pitchFamily="2" charset="2"/>
              </a:rPr>
              <a:t> -57,5% από το 2007</a:t>
            </a:r>
            <a:endParaRPr lang="en-US" altLang="ja-JP" sz="2000" smtClean="0">
              <a:latin typeface="Arial" charset="0"/>
              <a:cs typeface="Arial" charset="0"/>
              <a:sym typeface="Wingdings" pitchFamily="2" charset="2"/>
            </a:endParaRPr>
          </a:p>
          <a:p>
            <a:pPr lvl="1" eaLnBrk="1" hangingPunct="1">
              <a:lnSpc>
                <a:spcPct val="80000"/>
              </a:lnSpc>
            </a:pPr>
            <a:r>
              <a:rPr lang="en-US" altLang="ja-JP" sz="1700" smtClean="0">
                <a:latin typeface="Arial" charset="0"/>
                <a:sym typeface="Wingdings" pitchFamily="2" charset="2"/>
              </a:rPr>
              <a:t> </a:t>
            </a:r>
            <a:r>
              <a:rPr lang="el-GR" altLang="ja-JP" sz="1700" smtClean="0">
                <a:latin typeface="Arial" charset="0"/>
                <a:sym typeface="Wingdings" pitchFamily="2" charset="2"/>
              </a:rPr>
              <a:t>Αναιμικές κατασκευές κατοικιών (-32,9%)  </a:t>
            </a:r>
            <a:endParaRPr lang="el-GR" altLang="ja-JP" sz="2000" smtClean="0">
              <a:latin typeface="Arial" charset="0"/>
              <a:sym typeface="Wingdings" pitchFamily="2" charset="2"/>
            </a:endParaRPr>
          </a:p>
          <a:p>
            <a:pPr eaLnBrk="1" hangingPunct="1">
              <a:lnSpc>
                <a:spcPct val="80000"/>
              </a:lnSpc>
              <a:buFont typeface="Arial" charset="0"/>
              <a:buNone/>
            </a:pPr>
            <a:endParaRPr lang="en-US" altLang="ja-JP" sz="1000" smtClean="0">
              <a:latin typeface="Arial" charset="0"/>
              <a:sym typeface="Wingdings" pitchFamily="2" charset="2"/>
            </a:endParaRPr>
          </a:p>
        </p:txBody>
      </p:sp>
      <p:sp>
        <p:nvSpPr>
          <p:cNvPr id="37890" name="Title 3"/>
          <p:cNvSpPr>
            <a:spLocks/>
          </p:cNvSpPr>
          <p:nvPr/>
        </p:nvSpPr>
        <p:spPr bwMode="auto">
          <a:xfrm>
            <a:off x="0" y="404813"/>
            <a:ext cx="9144000" cy="871537"/>
          </a:xfrm>
          <a:prstGeom prst="rect">
            <a:avLst/>
          </a:prstGeom>
          <a:solidFill>
            <a:srgbClr val="336666"/>
          </a:solidFill>
          <a:ln w="9525">
            <a:noFill/>
            <a:miter lim="800000"/>
            <a:headEnd/>
            <a:tailEnd/>
          </a:ln>
        </p:spPr>
        <p:txBody>
          <a:bodyPr anchor="ctr"/>
          <a:lstStyle/>
          <a:p>
            <a:pPr algn="ctr"/>
            <a:r>
              <a:rPr lang="el-GR" sz="3000">
                <a:solidFill>
                  <a:schemeClr val="bg1"/>
                </a:solidFill>
                <a:latin typeface="Arial "/>
              </a:rPr>
              <a:t> Μικρή επιβράδυνση και στο σύνολο του 2012 </a:t>
            </a:r>
          </a:p>
        </p:txBody>
      </p:sp>
      <p:sp>
        <p:nvSpPr>
          <p:cNvPr id="37891" name="Rectangle 3"/>
          <p:cNvSpPr>
            <a:spLocks noChangeArrowheads="1"/>
          </p:cNvSpPr>
          <p:nvPr/>
        </p:nvSpPr>
        <p:spPr bwMode="auto">
          <a:xfrm>
            <a:off x="0" y="4868863"/>
            <a:ext cx="5256213" cy="1728787"/>
          </a:xfrm>
          <a:prstGeom prst="rect">
            <a:avLst/>
          </a:prstGeom>
          <a:noFill/>
          <a:ln w="9525">
            <a:noFill/>
            <a:miter lim="800000"/>
            <a:headEnd/>
            <a:tailEnd/>
          </a:ln>
        </p:spPr>
        <p:txBody>
          <a:bodyPr/>
          <a:lstStyle/>
          <a:p>
            <a:pPr marL="342900" indent="-342900">
              <a:spcBef>
                <a:spcPct val="20000"/>
              </a:spcBef>
              <a:buFont typeface="Arial" charset="0"/>
              <a:buChar char="•"/>
            </a:pPr>
            <a:r>
              <a:rPr lang="el-GR" altLang="ja-JP" b="1">
                <a:latin typeface="Arial "/>
                <a:sym typeface="Wingdings" pitchFamily="2" charset="2"/>
              </a:rPr>
              <a:t>Ισχυρή αποδυνάμωση εισαγωγικής ζήτησης (-13,8%), </a:t>
            </a:r>
            <a:r>
              <a:rPr lang="el-GR" altLang="ja-JP">
                <a:latin typeface="Arial "/>
                <a:sym typeface="Wingdings" pitchFamily="2" charset="2"/>
              </a:rPr>
              <a:t>διπλάσια της περυσινής    (-7,3%)</a:t>
            </a:r>
          </a:p>
          <a:p>
            <a:pPr marL="342900" indent="-342900">
              <a:spcBef>
                <a:spcPct val="20000"/>
              </a:spcBef>
              <a:buFont typeface="Arial" charset="0"/>
              <a:buChar char="•"/>
            </a:pPr>
            <a:r>
              <a:rPr lang="el-GR" altLang="ja-JP">
                <a:latin typeface="Arial "/>
                <a:sym typeface="Wingdings" pitchFamily="2" charset="2"/>
              </a:rPr>
              <a:t>Σε </a:t>
            </a:r>
            <a:r>
              <a:rPr lang="el-GR" altLang="ja-JP" b="1">
                <a:latin typeface="Arial "/>
                <a:sym typeface="Wingdings" pitchFamily="2" charset="2"/>
              </a:rPr>
              <a:t>πτωτική τροχιά και οι εξαγωγές</a:t>
            </a:r>
            <a:r>
              <a:rPr lang="el-GR" altLang="ja-JP">
                <a:latin typeface="Arial "/>
                <a:sym typeface="Wingdings" pitchFamily="2" charset="2"/>
              </a:rPr>
              <a:t>, για πρώτη φορά από το 2009 (-2,4%)</a:t>
            </a:r>
            <a:endParaRPr lang="en-US" sz="2400">
              <a:latin typeface="Arial "/>
              <a:sym typeface="Wingdings" pitchFamily="2" charset="2"/>
            </a:endParaRPr>
          </a:p>
        </p:txBody>
      </p:sp>
      <p:sp>
        <p:nvSpPr>
          <p:cNvPr id="37892" name="AutoShape 5"/>
          <p:cNvSpPr>
            <a:spLocks/>
          </p:cNvSpPr>
          <p:nvPr/>
        </p:nvSpPr>
        <p:spPr bwMode="auto">
          <a:xfrm>
            <a:off x="5003800" y="5013325"/>
            <a:ext cx="287338" cy="1441450"/>
          </a:xfrm>
          <a:prstGeom prst="rightBrace">
            <a:avLst>
              <a:gd name="adj1" fmla="val 41805"/>
              <a:gd name="adj2" fmla="val 50000"/>
            </a:avLst>
          </a:prstGeom>
          <a:noFill/>
          <a:ln w="50800">
            <a:solidFill>
              <a:schemeClr val="tx1"/>
            </a:solidFill>
            <a:prstDash val="sysDot"/>
            <a:round/>
            <a:headEnd/>
            <a:tailEnd/>
          </a:ln>
        </p:spPr>
        <p:txBody>
          <a:bodyPr wrap="none" anchor="ctr"/>
          <a:lstStyle/>
          <a:p>
            <a:endParaRPr lang="el-GR"/>
          </a:p>
        </p:txBody>
      </p:sp>
      <p:sp>
        <p:nvSpPr>
          <p:cNvPr id="37893" name="Rectangle 3"/>
          <p:cNvSpPr>
            <a:spLocks noChangeArrowheads="1"/>
          </p:cNvSpPr>
          <p:nvPr/>
        </p:nvSpPr>
        <p:spPr bwMode="auto">
          <a:xfrm>
            <a:off x="5286375" y="4714875"/>
            <a:ext cx="3678238" cy="1954213"/>
          </a:xfrm>
          <a:prstGeom prst="rect">
            <a:avLst/>
          </a:prstGeom>
          <a:noFill/>
          <a:ln w="9525">
            <a:noFill/>
            <a:miter lim="800000"/>
            <a:headEnd/>
            <a:tailEnd/>
          </a:ln>
        </p:spPr>
        <p:txBody>
          <a:bodyPr/>
          <a:lstStyle/>
          <a:p>
            <a:pPr marL="182563">
              <a:spcBef>
                <a:spcPct val="20000"/>
              </a:spcBef>
            </a:pPr>
            <a:r>
              <a:rPr lang="el-GR" sz="2200">
                <a:latin typeface="Arial "/>
              </a:rPr>
              <a:t>Περιορισμός </a:t>
            </a:r>
            <a:r>
              <a:rPr lang="el-GR" sz="2200" b="1">
                <a:latin typeface="Arial "/>
              </a:rPr>
              <a:t>ελλείμματος εξωτερικού τομέα</a:t>
            </a:r>
            <a:r>
              <a:rPr lang="el-GR" sz="2200">
                <a:latin typeface="Arial "/>
              </a:rPr>
              <a:t> στο </a:t>
            </a:r>
            <a:r>
              <a:rPr lang="el-GR" sz="2200" b="1">
                <a:latin typeface="Arial "/>
              </a:rPr>
              <a:t>3,5% του ΑΕΠ</a:t>
            </a:r>
            <a:r>
              <a:rPr lang="el-GR" sz="2200">
                <a:latin typeface="Arial "/>
              </a:rPr>
              <a:t>, από 7,0% το 2011 και 14,1% το 2008</a:t>
            </a:r>
            <a:endParaRPr lang="en-US" sz="3200">
              <a:latin typeface="Arial "/>
              <a:sym typeface="Wingdings" pitchFamily="2" charset="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3"/>
          <p:cNvSpPr>
            <a:spLocks noGrp="1" noChangeArrowheads="1"/>
          </p:cNvSpPr>
          <p:nvPr>
            <p:ph type="body" idx="4294967295"/>
          </p:nvPr>
        </p:nvSpPr>
        <p:spPr>
          <a:xfrm>
            <a:off x="323850" y="1341438"/>
            <a:ext cx="8497888" cy="5516562"/>
          </a:xfrm>
        </p:spPr>
        <p:txBody>
          <a:bodyPr/>
          <a:lstStyle/>
          <a:p>
            <a:pPr eaLnBrk="1" hangingPunct="1">
              <a:lnSpc>
                <a:spcPct val="90000"/>
              </a:lnSpc>
            </a:pPr>
            <a:r>
              <a:rPr lang="el-GR" sz="2400" b="1" smtClean="0">
                <a:latin typeface="Arial" charset="0"/>
                <a:cs typeface="Arial" charset="0"/>
              </a:rPr>
              <a:t>Βελτίωση</a:t>
            </a:r>
            <a:r>
              <a:rPr lang="el-GR" sz="2400" smtClean="0">
                <a:latin typeface="Arial" charset="0"/>
                <a:cs typeface="Arial" charset="0"/>
              </a:rPr>
              <a:t> στο </a:t>
            </a:r>
            <a:r>
              <a:rPr lang="el-GR" sz="2400" b="1" smtClean="0">
                <a:latin typeface="Arial" charset="0"/>
                <a:cs typeface="Arial" charset="0"/>
              </a:rPr>
              <a:t>πρωτογενές πλεόνασμα </a:t>
            </a:r>
            <a:r>
              <a:rPr lang="el-GR" sz="2400" smtClean="0">
                <a:latin typeface="Arial" charset="0"/>
                <a:cs typeface="Arial" charset="0"/>
              </a:rPr>
              <a:t>του Κρατικού Προϋπολογισμού: πάρα ταύτα το </a:t>
            </a:r>
            <a:r>
              <a:rPr lang="el-GR" sz="2400" b="1" smtClean="0">
                <a:latin typeface="Arial" charset="0"/>
                <a:cs typeface="Arial" charset="0"/>
              </a:rPr>
              <a:t>έλλειμμά </a:t>
            </a:r>
            <a:r>
              <a:rPr lang="el-GR" sz="2400" smtClean="0">
                <a:latin typeface="Arial" charset="0"/>
                <a:cs typeface="Arial" charset="0"/>
              </a:rPr>
              <a:t>του </a:t>
            </a:r>
            <a:r>
              <a:rPr lang="el-GR" sz="2400" b="1" smtClean="0">
                <a:latin typeface="Arial" charset="0"/>
                <a:cs typeface="Arial" charset="0"/>
              </a:rPr>
              <a:t>ανήλθε</a:t>
            </a:r>
            <a:r>
              <a:rPr lang="el-GR" sz="2400" smtClean="0">
                <a:latin typeface="Arial" charset="0"/>
                <a:cs typeface="Arial" charset="0"/>
              </a:rPr>
              <a:t> στα  €789 εκατ. στο πρώτο δίμηνο 2013 (από €495 εκατ. το 2012), έναντι όμως στόχου €3,4 δισεκ. </a:t>
            </a:r>
          </a:p>
          <a:p>
            <a:pPr lvl="1" eaLnBrk="1" hangingPunct="1">
              <a:lnSpc>
                <a:spcPct val="90000"/>
              </a:lnSpc>
            </a:pPr>
            <a:r>
              <a:rPr lang="el-GR" sz="2000" smtClean="0">
                <a:latin typeface="Arial" charset="0"/>
                <a:cs typeface="Arial" charset="0"/>
              </a:rPr>
              <a:t>Προήλθε από πολύ υψηλότερες πληρωμές για τόκους, καθώς οι τόκοι των ομολόγων μετά PSI πληρώνονται κάθε Φεβρουάριο </a:t>
            </a:r>
          </a:p>
          <a:p>
            <a:pPr lvl="1" eaLnBrk="1" hangingPunct="1">
              <a:lnSpc>
                <a:spcPct val="90000"/>
              </a:lnSpc>
              <a:buFont typeface="Arial" charset="0"/>
              <a:buNone/>
            </a:pPr>
            <a:endParaRPr lang="el-GR" sz="1000" smtClean="0">
              <a:latin typeface="Arial" charset="0"/>
              <a:cs typeface="Arial" charset="0"/>
            </a:endParaRPr>
          </a:p>
          <a:p>
            <a:pPr eaLnBrk="1" hangingPunct="1">
              <a:lnSpc>
                <a:spcPct val="90000"/>
              </a:lnSpc>
            </a:pPr>
            <a:endParaRPr lang="el-GR" sz="2400" smtClean="0">
              <a:latin typeface="Arial" charset="0"/>
              <a:cs typeface="Arial" charset="0"/>
            </a:endParaRPr>
          </a:p>
          <a:p>
            <a:pPr eaLnBrk="1" hangingPunct="1">
              <a:lnSpc>
                <a:spcPct val="90000"/>
              </a:lnSpc>
            </a:pPr>
            <a:r>
              <a:rPr lang="el-GR" sz="2400" b="1" smtClean="0">
                <a:latin typeface="Arial" charset="0"/>
                <a:cs typeface="Arial" charset="0"/>
              </a:rPr>
              <a:t>Πρωτογενείς δαπάνες: μειώθηκαν</a:t>
            </a:r>
            <a:r>
              <a:rPr lang="el-GR" sz="2400" smtClean="0">
                <a:latin typeface="Arial" charset="0"/>
                <a:cs typeface="Arial" charset="0"/>
              </a:rPr>
              <a:t> κατά €832 εκατ., €226 εκατ. </a:t>
            </a:r>
            <a:r>
              <a:rPr lang="el-GR" sz="2400" b="1" smtClean="0">
                <a:latin typeface="Arial" charset="0"/>
                <a:cs typeface="Arial" charset="0"/>
              </a:rPr>
              <a:t>περισσότερα από το στόχο</a:t>
            </a:r>
            <a:r>
              <a:rPr lang="el-GR" sz="2400" smtClean="0">
                <a:latin typeface="Arial" charset="0"/>
                <a:cs typeface="Arial" charset="0"/>
              </a:rPr>
              <a:t> </a:t>
            </a:r>
          </a:p>
          <a:p>
            <a:pPr eaLnBrk="1" hangingPunct="1">
              <a:lnSpc>
                <a:spcPct val="90000"/>
              </a:lnSpc>
            </a:pPr>
            <a:endParaRPr lang="el-GR" sz="2400" smtClean="0">
              <a:latin typeface="Arial" charset="0"/>
              <a:cs typeface="Arial" charset="0"/>
            </a:endParaRPr>
          </a:p>
          <a:p>
            <a:pPr eaLnBrk="1" hangingPunct="1">
              <a:lnSpc>
                <a:spcPct val="90000"/>
              </a:lnSpc>
            </a:pPr>
            <a:r>
              <a:rPr lang="el-GR" sz="2400" b="1" smtClean="0">
                <a:latin typeface="Arial" charset="0"/>
                <a:cs typeface="Arial" charset="0"/>
              </a:rPr>
              <a:t>Έσοδα: υποχώρησαν</a:t>
            </a:r>
            <a:r>
              <a:rPr lang="el-GR" sz="2400" smtClean="0">
                <a:latin typeface="Arial" charset="0"/>
                <a:cs typeface="Arial" charset="0"/>
              </a:rPr>
              <a:t> με ρυθμό 6,7%, έναντι ετήσιου στόχου πτώσης κατά 3,5%, όμως €689 εκατ. </a:t>
            </a:r>
            <a:r>
              <a:rPr lang="el-GR" sz="2400" b="1" smtClean="0">
                <a:latin typeface="Arial" charset="0"/>
                <a:cs typeface="Arial" charset="0"/>
              </a:rPr>
              <a:t>περισσότερα του στόχου</a:t>
            </a:r>
          </a:p>
        </p:txBody>
      </p:sp>
      <p:sp>
        <p:nvSpPr>
          <p:cNvPr id="38914" name="Title 4"/>
          <p:cNvSpPr>
            <a:spLocks noGrp="1"/>
          </p:cNvSpPr>
          <p:nvPr>
            <p:ph type="title" idx="4294967295"/>
          </p:nvPr>
        </p:nvSpPr>
        <p:spPr>
          <a:xfrm>
            <a:off x="0" y="396875"/>
            <a:ext cx="9144000" cy="871538"/>
          </a:xfrm>
          <a:solidFill>
            <a:srgbClr val="336666"/>
          </a:solidFill>
        </p:spPr>
        <p:txBody>
          <a:bodyPr/>
          <a:lstStyle/>
          <a:p>
            <a:pPr eaLnBrk="1" hangingPunct="1"/>
            <a:r>
              <a:rPr lang="el-GR" sz="2800" smtClean="0">
                <a:solidFill>
                  <a:schemeClr val="bg1"/>
                </a:solidFill>
                <a:latin typeface="Arial "/>
              </a:rPr>
              <a:t>Αύξηση ελλείμματος Κρατικού Προϋπολογισμού στο πρώτο δίμηνο του 2013 – παραμένει εντός στόχων</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p:cNvSpPr>
          <p:nvPr>
            <p:ph type="title"/>
          </p:nvPr>
        </p:nvSpPr>
        <p:spPr/>
        <p:txBody>
          <a:bodyPr/>
          <a:lstStyle/>
          <a:p>
            <a:r>
              <a:rPr lang="el-GR" sz="3200" dirty="0" smtClean="0">
                <a:latin typeface="Arial  "/>
              </a:rPr>
              <a:t>Σημαντική δημοσιονομική προσαρμογή</a:t>
            </a:r>
          </a:p>
        </p:txBody>
      </p:sp>
      <p:graphicFrame>
        <p:nvGraphicFramePr>
          <p:cNvPr id="13" name="Chart 12"/>
          <p:cNvGraphicFramePr/>
          <p:nvPr/>
        </p:nvGraphicFramePr>
        <p:xfrm>
          <a:off x="827584" y="1844824"/>
          <a:ext cx="7405959" cy="4601351"/>
        </p:xfrm>
        <a:graphic>
          <a:graphicData uri="http://schemas.openxmlformats.org/drawingml/2006/chart">
            <c:chart xmlns:c="http://schemas.openxmlformats.org/drawingml/2006/chart" xmlns:r="http://schemas.openxmlformats.org/officeDocument/2006/relationships" r:id="rId2"/>
          </a:graphicData>
        </a:graphic>
      </p:graphicFrame>
      <p:sp>
        <p:nvSpPr>
          <p:cNvPr id="69639" name="Text Box 7"/>
          <p:cNvSpPr txBox="1">
            <a:spLocks noChangeArrowheads="1"/>
          </p:cNvSpPr>
          <p:nvPr/>
        </p:nvSpPr>
        <p:spPr bwMode="auto">
          <a:xfrm>
            <a:off x="3132138" y="1989138"/>
            <a:ext cx="2735262" cy="366712"/>
          </a:xfrm>
          <a:prstGeom prst="rect">
            <a:avLst/>
          </a:prstGeom>
          <a:noFill/>
          <a:ln w="9525">
            <a:noFill/>
            <a:miter lim="800000"/>
            <a:headEnd/>
            <a:tailEnd/>
          </a:ln>
          <a:effectLst/>
        </p:spPr>
        <p:txBody>
          <a:bodyPr>
            <a:spAutoFit/>
          </a:bodyPr>
          <a:lstStyle/>
          <a:p>
            <a:pPr>
              <a:spcBef>
                <a:spcPct val="50000"/>
              </a:spcBef>
            </a:pPr>
            <a:endParaRPr lang="el-GR"/>
          </a:p>
        </p:txBody>
      </p:sp>
      <p:sp>
        <p:nvSpPr>
          <p:cNvPr id="69640" name="Text Box 8"/>
          <p:cNvSpPr txBox="1">
            <a:spLocks noChangeArrowheads="1"/>
          </p:cNvSpPr>
          <p:nvPr/>
        </p:nvSpPr>
        <p:spPr bwMode="auto">
          <a:xfrm>
            <a:off x="2843808" y="1700808"/>
            <a:ext cx="3600450" cy="457200"/>
          </a:xfrm>
          <a:prstGeom prst="rect">
            <a:avLst/>
          </a:prstGeom>
          <a:solidFill>
            <a:srgbClr val="336666"/>
          </a:solidFill>
          <a:ln w="9525">
            <a:noFill/>
            <a:miter lim="800000"/>
            <a:headEnd/>
            <a:tailEnd/>
          </a:ln>
          <a:effectLst/>
        </p:spPr>
        <p:txBody>
          <a:bodyPr>
            <a:spAutoFit/>
          </a:bodyPr>
          <a:lstStyle/>
          <a:p>
            <a:pPr algn="ctr">
              <a:spcBef>
                <a:spcPct val="50000"/>
              </a:spcBef>
            </a:pPr>
            <a:r>
              <a:rPr lang="el-GR" sz="2400" dirty="0">
                <a:solidFill>
                  <a:schemeClr val="bg1"/>
                </a:solidFill>
              </a:rPr>
              <a:t>Πρωτογενές ισοζύγιο</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5"/>
          <p:cNvSpPr>
            <a:spLocks noChangeArrowheads="1"/>
          </p:cNvSpPr>
          <p:nvPr/>
        </p:nvSpPr>
        <p:spPr bwMode="auto">
          <a:xfrm>
            <a:off x="1116013" y="1412875"/>
            <a:ext cx="6769100" cy="307975"/>
          </a:xfrm>
          <a:prstGeom prst="rect">
            <a:avLst/>
          </a:prstGeom>
          <a:noFill/>
          <a:ln w="9525">
            <a:noFill/>
            <a:miter lim="800000"/>
            <a:headEnd/>
            <a:tailEnd/>
          </a:ln>
        </p:spPr>
        <p:txBody>
          <a:bodyPr anchor="ctr">
            <a:spAutoFit/>
          </a:bodyPr>
          <a:lstStyle/>
          <a:p>
            <a:pPr algn="ctr"/>
            <a:r>
              <a:rPr lang="el-GR" sz="1400" b="1" dirty="0">
                <a:latin typeface="Arial Black" pitchFamily="34" charset="0"/>
                <a:cs typeface="Tahoma" pitchFamily="34" charset="0"/>
              </a:rPr>
              <a:t>Δείκτης Βιομηχανικής Παραγωγής, Ελλάδα Ευρωζώνη-17</a:t>
            </a:r>
          </a:p>
        </p:txBody>
      </p:sp>
      <p:sp>
        <p:nvSpPr>
          <p:cNvPr id="40962" name="Text Box 7"/>
          <p:cNvSpPr txBox="1">
            <a:spLocks noChangeArrowheads="1"/>
          </p:cNvSpPr>
          <p:nvPr/>
        </p:nvSpPr>
        <p:spPr bwMode="auto">
          <a:xfrm>
            <a:off x="2555875" y="5516563"/>
            <a:ext cx="3959225" cy="1192212"/>
          </a:xfrm>
          <a:prstGeom prst="rect">
            <a:avLst/>
          </a:prstGeom>
          <a:solidFill>
            <a:srgbClr val="336666"/>
          </a:solidFill>
          <a:ln w="9525">
            <a:noFill/>
            <a:miter lim="800000"/>
            <a:headEnd/>
            <a:tailEnd/>
          </a:ln>
        </p:spPr>
        <p:txBody>
          <a:bodyPr>
            <a:spAutoFit/>
          </a:bodyPr>
          <a:lstStyle/>
          <a:p>
            <a:pPr algn="ctr">
              <a:spcBef>
                <a:spcPct val="50000"/>
              </a:spcBef>
            </a:pPr>
            <a:r>
              <a:rPr lang="el-GR" altLang="ja-JP">
                <a:solidFill>
                  <a:schemeClr val="bg1"/>
                </a:solidFill>
                <a:latin typeface="Tahoma" pitchFamily="34" charset="0"/>
                <a:cs typeface="Tahoma" pitchFamily="34" charset="0"/>
              </a:rPr>
              <a:t>2012:  -3,</a:t>
            </a:r>
            <a:r>
              <a:rPr lang="en-US" altLang="ja-JP">
                <a:solidFill>
                  <a:schemeClr val="bg1"/>
                </a:solidFill>
                <a:latin typeface="Tahoma" pitchFamily="34" charset="0"/>
                <a:cs typeface="Tahoma" pitchFamily="34" charset="0"/>
              </a:rPr>
              <a:t>3</a:t>
            </a:r>
            <a:r>
              <a:rPr lang="el-GR" altLang="ja-JP">
                <a:solidFill>
                  <a:schemeClr val="bg1"/>
                </a:solidFill>
                <a:latin typeface="Tahoma" pitchFamily="34" charset="0"/>
                <a:cs typeface="Tahoma" pitchFamily="34" charset="0"/>
              </a:rPr>
              <a:t>%</a:t>
            </a:r>
          </a:p>
          <a:p>
            <a:pPr algn="ctr">
              <a:spcBef>
                <a:spcPct val="50000"/>
              </a:spcBef>
            </a:pPr>
            <a:r>
              <a:rPr lang="el-GR" altLang="ja-JP">
                <a:solidFill>
                  <a:schemeClr val="bg1"/>
                </a:solidFill>
                <a:latin typeface="Tahoma" pitchFamily="34" charset="0"/>
              </a:rPr>
              <a:t>2011:  -7,</a:t>
            </a:r>
            <a:r>
              <a:rPr lang="en-US" altLang="ja-JP">
                <a:solidFill>
                  <a:schemeClr val="bg1"/>
                </a:solidFill>
                <a:latin typeface="Tahoma" pitchFamily="34" charset="0"/>
              </a:rPr>
              <a:t>8</a:t>
            </a:r>
            <a:r>
              <a:rPr lang="el-GR" altLang="ja-JP">
                <a:solidFill>
                  <a:schemeClr val="bg1"/>
                </a:solidFill>
                <a:latin typeface="Tahoma" pitchFamily="34" charset="0"/>
              </a:rPr>
              <a:t>%</a:t>
            </a:r>
            <a:endParaRPr lang="en-US" altLang="ja-JP">
              <a:solidFill>
                <a:schemeClr val="bg1"/>
              </a:solidFill>
              <a:latin typeface="Tahoma" pitchFamily="34" charset="0"/>
            </a:endParaRPr>
          </a:p>
          <a:p>
            <a:pPr algn="ctr">
              <a:spcBef>
                <a:spcPct val="50000"/>
              </a:spcBef>
            </a:pPr>
            <a:r>
              <a:rPr lang="el-GR" altLang="ja-JP">
                <a:solidFill>
                  <a:schemeClr val="bg1"/>
                </a:solidFill>
                <a:latin typeface="Tahoma" pitchFamily="34" charset="0"/>
                <a:cs typeface="Tahoma" pitchFamily="34" charset="0"/>
              </a:rPr>
              <a:t>Ιαν. 2013 </a:t>
            </a:r>
            <a:r>
              <a:rPr lang="el-GR" altLang="ja-JP">
                <a:solidFill>
                  <a:schemeClr val="bg1"/>
                </a:solidFill>
                <a:latin typeface="Tahoma" pitchFamily="34" charset="0"/>
              </a:rPr>
              <a:t>: -4,9%</a:t>
            </a:r>
          </a:p>
        </p:txBody>
      </p:sp>
      <p:sp>
        <p:nvSpPr>
          <p:cNvPr id="40963" name="Title 5"/>
          <p:cNvSpPr>
            <a:spLocks noGrp="1"/>
          </p:cNvSpPr>
          <p:nvPr>
            <p:ph type="title" idx="4294967295"/>
          </p:nvPr>
        </p:nvSpPr>
        <p:spPr>
          <a:xfrm>
            <a:off x="0" y="396875"/>
            <a:ext cx="9144000" cy="871538"/>
          </a:xfrm>
          <a:solidFill>
            <a:srgbClr val="336666"/>
          </a:solidFill>
        </p:spPr>
        <p:txBody>
          <a:bodyPr/>
          <a:lstStyle/>
          <a:p>
            <a:pPr eaLnBrk="1" hangingPunct="1"/>
            <a:r>
              <a:rPr lang="el-GR" sz="2200" smtClean="0">
                <a:solidFill>
                  <a:schemeClr val="bg1"/>
                </a:solidFill>
                <a:latin typeface="Arial" charset="0"/>
              </a:rPr>
              <a:t>Επιβραδύνθηκε στα τέλη του 2012 η συρρίκνωση του βιομηχανικού προϊόντος: πτώση τον Ιανουάριο, ενδεχομένως συγκυριακή </a:t>
            </a:r>
            <a:endParaRPr lang="el-GR" sz="2200" smtClean="0">
              <a:latin typeface="Arial" charset="0"/>
            </a:endParaRPr>
          </a:p>
        </p:txBody>
      </p:sp>
      <p:sp>
        <p:nvSpPr>
          <p:cNvPr id="40964" name="Text Box 6"/>
          <p:cNvSpPr txBox="1">
            <a:spLocks noChangeArrowheads="1"/>
          </p:cNvSpPr>
          <p:nvPr/>
        </p:nvSpPr>
        <p:spPr bwMode="auto">
          <a:xfrm>
            <a:off x="6804025" y="1844675"/>
            <a:ext cx="2089150" cy="639763"/>
          </a:xfrm>
          <a:prstGeom prst="rect">
            <a:avLst/>
          </a:prstGeom>
          <a:noFill/>
          <a:ln w="9525">
            <a:noFill/>
            <a:miter lim="800000"/>
            <a:headEnd/>
            <a:tailEnd/>
          </a:ln>
        </p:spPr>
        <p:txBody>
          <a:bodyPr>
            <a:spAutoFit/>
          </a:bodyPr>
          <a:lstStyle/>
          <a:p>
            <a:pPr>
              <a:spcBef>
                <a:spcPct val="50000"/>
              </a:spcBef>
            </a:pPr>
            <a:r>
              <a:rPr lang="el-GR" sz="1200">
                <a:solidFill>
                  <a:schemeClr val="bg1"/>
                </a:solidFill>
                <a:latin typeface="Calibri" pitchFamily="34" charset="0"/>
              </a:rPr>
              <a:t>Αύγουστος 2012: Αύξηση βιομηχανικής παραγωγής για πρώτη φορά σε 4 έτη</a:t>
            </a:r>
          </a:p>
        </p:txBody>
      </p:sp>
      <p:graphicFrame>
        <p:nvGraphicFramePr>
          <p:cNvPr id="8" name="Chart 7"/>
          <p:cNvGraphicFramePr>
            <a:graphicFrameLocks/>
          </p:cNvGraphicFramePr>
          <p:nvPr/>
        </p:nvGraphicFramePr>
        <p:xfrm>
          <a:off x="395535" y="1900762"/>
          <a:ext cx="8496945" cy="3394613"/>
        </p:xfrm>
        <a:graphic>
          <a:graphicData uri="http://schemas.openxmlformats.org/drawingml/2006/chart">
            <c:chart xmlns:c="http://schemas.openxmlformats.org/drawingml/2006/chart" xmlns:r="http://schemas.openxmlformats.org/officeDocument/2006/relationships" r:id="rId3"/>
          </a:graphicData>
        </a:graphic>
      </p:graphicFrame>
      <p:sp>
        <p:nvSpPr>
          <p:cNvPr id="40966" name="Text Box 7"/>
          <p:cNvSpPr txBox="1">
            <a:spLocks noChangeArrowheads="1"/>
          </p:cNvSpPr>
          <p:nvPr/>
        </p:nvSpPr>
        <p:spPr bwMode="auto">
          <a:xfrm>
            <a:off x="6084888" y="2205038"/>
            <a:ext cx="2808287" cy="517525"/>
          </a:xfrm>
          <a:prstGeom prst="rect">
            <a:avLst/>
          </a:prstGeom>
          <a:solidFill>
            <a:schemeClr val="bg2"/>
          </a:solidFill>
          <a:ln w="9525">
            <a:noFill/>
            <a:miter lim="800000"/>
            <a:headEnd/>
            <a:tailEnd/>
          </a:ln>
        </p:spPr>
        <p:txBody>
          <a:bodyPr>
            <a:spAutoFit/>
          </a:bodyPr>
          <a:lstStyle/>
          <a:p>
            <a:pPr>
              <a:spcBef>
                <a:spcPct val="50000"/>
              </a:spcBef>
            </a:pPr>
            <a:r>
              <a:rPr lang="el-GR" sz="1400"/>
              <a:t>Σε πτωτική τροχιά η βιομηχανική παραγωγή στην Ευρωζώνη</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extBox 4"/>
          <p:cNvSpPr txBox="1">
            <a:spLocks noChangeArrowheads="1"/>
          </p:cNvSpPr>
          <p:nvPr/>
        </p:nvSpPr>
        <p:spPr bwMode="auto">
          <a:xfrm>
            <a:off x="900113" y="5503863"/>
            <a:ext cx="7127875" cy="885825"/>
          </a:xfrm>
          <a:prstGeom prst="rect">
            <a:avLst/>
          </a:prstGeom>
          <a:solidFill>
            <a:srgbClr val="336666"/>
          </a:solidFill>
          <a:ln w="9525">
            <a:noFill/>
            <a:miter lim="800000"/>
            <a:headEnd/>
            <a:tailEnd/>
          </a:ln>
        </p:spPr>
        <p:txBody>
          <a:bodyPr anchor="ctr">
            <a:spAutoFit/>
          </a:bodyPr>
          <a:lstStyle/>
          <a:p>
            <a:pPr algn="ctr"/>
            <a:r>
              <a:rPr lang="el-GR" sz="1400">
                <a:solidFill>
                  <a:schemeClr val="bg1"/>
                </a:solidFill>
                <a:latin typeface="Arial "/>
              </a:rPr>
              <a:t> </a:t>
            </a:r>
            <a:r>
              <a:rPr lang="el-GR" sz="1600">
                <a:solidFill>
                  <a:schemeClr val="bg1"/>
                </a:solidFill>
                <a:latin typeface="Arial "/>
              </a:rPr>
              <a:t>Το χαμηλότερο επίπεδο όγκου λιανικών πωλήσεων των τελευταίων ετών</a:t>
            </a:r>
          </a:p>
          <a:p>
            <a:pPr algn="ctr"/>
            <a:r>
              <a:rPr lang="el-GR">
                <a:solidFill>
                  <a:schemeClr val="bg1"/>
                </a:solidFill>
                <a:latin typeface="Arial "/>
              </a:rPr>
              <a:t> 2012: -12,2% </a:t>
            </a:r>
          </a:p>
          <a:p>
            <a:pPr algn="ctr"/>
            <a:r>
              <a:rPr lang="el-GR">
                <a:solidFill>
                  <a:schemeClr val="bg1"/>
                </a:solidFill>
                <a:latin typeface="Arial "/>
              </a:rPr>
              <a:t>2011: -10,3%</a:t>
            </a:r>
          </a:p>
        </p:txBody>
      </p:sp>
      <p:sp>
        <p:nvSpPr>
          <p:cNvPr id="43010" name="Rectangle 2"/>
          <p:cNvSpPr>
            <a:spLocks noChangeArrowheads="1"/>
          </p:cNvSpPr>
          <p:nvPr/>
        </p:nvSpPr>
        <p:spPr bwMode="auto">
          <a:xfrm>
            <a:off x="0" y="396875"/>
            <a:ext cx="9144000" cy="871538"/>
          </a:xfrm>
          <a:prstGeom prst="rect">
            <a:avLst/>
          </a:prstGeom>
          <a:solidFill>
            <a:srgbClr val="336666"/>
          </a:solidFill>
          <a:ln w="9525">
            <a:noFill/>
            <a:miter lim="800000"/>
            <a:headEnd/>
            <a:tailEnd/>
          </a:ln>
        </p:spPr>
        <p:txBody>
          <a:bodyPr anchor="ctr"/>
          <a:lstStyle/>
          <a:p>
            <a:pPr algn="ctr" eaLnBrk="0" hangingPunct="0"/>
            <a:r>
              <a:rPr lang="el-GR" sz="2800" b="1" dirty="0">
                <a:solidFill>
                  <a:schemeClr val="bg1"/>
                </a:solidFill>
                <a:latin typeface="Arial "/>
              </a:rPr>
              <a:t>2012: Η χειρότερη χρονιά για το </a:t>
            </a:r>
            <a:r>
              <a:rPr lang="el-GR" sz="2800" b="1" dirty="0" smtClean="0">
                <a:solidFill>
                  <a:schemeClr val="bg1"/>
                </a:solidFill>
                <a:latin typeface="Arial "/>
              </a:rPr>
              <a:t>λιανικό </a:t>
            </a:r>
            <a:r>
              <a:rPr lang="el-GR" sz="2800" b="1" dirty="0">
                <a:solidFill>
                  <a:schemeClr val="bg1"/>
                </a:solidFill>
                <a:latin typeface="Arial "/>
              </a:rPr>
              <a:t>ε</a:t>
            </a:r>
            <a:r>
              <a:rPr lang="el-GR" sz="2800" b="1" dirty="0" smtClean="0">
                <a:solidFill>
                  <a:schemeClr val="bg1"/>
                </a:solidFill>
                <a:latin typeface="Arial "/>
              </a:rPr>
              <a:t>μπόριο</a:t>
            </a:r>
            <a:endParaRPr lang="el-GR" sz="2800" b="1" dirty="0">
              <a:solidFill>
                <a:schemeClr val="bg1"/>
              </a:solidFill>
              <a:latin typeface="Arial "/>
            </a:endParaRPr>
          </a:p>
        </p:txBody>
      </p:sp>
      <p:graphicFrame>
        <p:nvGraphicFramePr>
          <p:cNvPr id="5" name="Chart 4"/>
          <p:cNvGraphicFramePr>
            <a:graphicFrameLocks/>
          </p:cNvGraphicFramePr>
          <p:nvPr/>
        </p:nvGraphicFramePr>
        <p:xfrm>
          <a:off x="1267152" y="1566493"/>
          <a:ext cx="6466819" cy="3801476"/>
        </p:xfrm>
        <a:graphic>
          <a:graphicData uri="http://schemas.openxmlformats.org/drawingml/2006/chart">
            <c:chart xmlns:c="http://schemas.openxmlformats.org/drawingml/2006/chart" xmlns:r="http://schemas.openxmlformats.org/officeDocument/2006/relationships" r:id="rId2"/>
          </a:graphicData>
        </a:graphic>
      </p:graphicFrame>
      <p:sp>
        <p:nvSpPr>
          <p:cNvPr id="43012" name="AutoShape 5"/>
          <p:cNvSpPr>
            <a:spLocks noChangeArrowheads="1"/>
          </p:cNvSpPr>
          <p:nvPr/>
        </p:nvSpPr>
        <p:spPr bwMode="auto">
          <a:xfrm>
            <a:off x="6588125" y="2492375"/>
            <a:ext cx="2555875" cy="504825"/>
          </a:xfrm>
          <a:prstGeom prst="wedgeRoundRectCallout">
            <a:avLst>
              <a:gd name="adj1" fmla="val -22546"/>
              <a:gd name="adj2" fmla="val 164153"/>
              <a:gd name="adj3" fmla="val 16667"/>
            </a:avLst>
          </a:prstGeom>
          <a:solidFill>
            <a:srgbClr val="CCFFFF"/>
          </a:solidFill>
          <a:ln w="9525">
            <a:solidFill>
              <a:schemeClr val="tx1"/>
            </a:solidFill>
            <a:miter lim="800000"/>
            <a:headEnd/>
            <a:tailEnd/>
          </a:ln>
        </p:spPr>
        <p:txBody>
          <a:bodyPr/>
          <a:lstStyle/>
          <a:p>
            <a:pPr algn="ctr"/>
            <a:r>
              <a:rPr lang="el-GR" sz="1200"/>
              <a:t>2013: προσαρμογή στα νέα δεδομένα περιορισμός πτώσης</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ChangeArrowheads="1"/>
          </p:cNvSpPr>
          <p:nvPr/>
        </p:nvSpPr>
        <p:spPr bwMode="auto">
          <a:xfrm>
            <a:off x="0" y="404813"/>
            <a:ext cx="9144000" cy="871537"/>
          </a:xfrm>
          <a:prstGeom prst="rect">
            <a:avLst/>
          </a:prstGeom>
          <a:solidFill>
            <a:srgbClr val="336666"/>
          </a:solidFill>
          <a:ln w="9525">
            <a:noFill/>
            <a:miter lim="800000"/>
            <a:headEnd/>
            <a:tailEnd/>
          </a:ln>
        </p:spPr>
        <p:txBody>
          <a:bodyPr anchor="ctr"/>
          <a:lstStyle/>
          <a:p>
            <a:pPr algn="ctr" eaLnBrk="0" hangingPunct="0"/>
            <a:r>
              <a:rPr lang="el-GR" sz="2800" b="1" dirty="0">
                <a:solidFill>
                  <a:schemeClr val="bg1"/>
                </a:solidFill>
                <a:latin typeface="Arial "/>
              </a:rPr>
              <a:t>2012: η χειρότερη χρονιά </a:t>
            </a:r>
            <a:r>
              <a:rPr lang="el-GR" sz="2800" b="1" dirty="0" smtClean="0">
                <a:solidFill>
                  <a:schemeClr val="bg1"/>
                </a:solidFill>
                <a:latin typeface="Arial "/>
              </a:rPr>
              <a:t>για τον τουρισμό</a:t>
            </a:r>
            <a:endParaRPr lang="el-GR" sz="2800" b="1" dirty="0">
              <a:solidFill>
                <a:schemeClr val="bg1"/>
              </a:solidFill>
              <a:latin typeface="Arial "/>
            </a:endParaRPr>
          </a:p>
        </p:txBody>
      </p:sp>
      <p:sp>
        <p:nvSpPr>
          <p:cNvPr id="44034" name="TextBox 4"/>
          <p:cNvSpPr txBox="1">
            <a:spLocks noChangeArrowheads="1"/>
          </p:cNvSpPr>
          <p:nvPr/>
        </p:nvSpPr>
        <p:spPr bwMode="auto">
          <a:xfrm>
            <a:off x="755650" y="5703888"/>
            <a:ext cx="7559675" cy="825500"/>
          </a:xfrm>
          <a:prstGeom prst="rect">
            <a:avLst/>
          </a:prstGeom>
          <a:solidFill>
            <a:srgbClr val="336666"/>
          </a:solidFill>
          <a:ln w="9525">
            <a:noFill/>
            <a:miter lim="800000"/>
            <a:headEnd/>
            <a:tailEnd/>
          </a:ln>
        </p:spPr>
        <p:txBody>
          <a:bodyPr anchor="ctr">
            <a:spAutoFit/>
          </a:bodyPr>
          <a:lstStyle/>
          <a:p>
            <a:pPr algn="ctr"/>
            <a:r>
              <a:rPr lang="el-GR" sz="1400">
                <a:solidFill>
                  <a:schemeClr val="bg1"/>
                </a:solidFill>
                <a:latin typeface="Arial "/>
              </a:rPr>
              <a:t> </a:t>
            </a:r>
            <a:r>
              <a:rPr lang="el-GR" sz="1600">
                <a:solidFill>
                  <a:schemeClr val="bg1"/>
                </a:solidFill>
                <a:latin typeface="Arial "/>
              </a:rPr>
              <a:t>Το 2012 είναι το χειρότερο έτος από το 2006 για τουριστικές υπηρεσίες: </a:t>
            </a:r>
          </a:p>
          <a:p>
            <a:pPr algn="ctr"/>
            <a:r>
              <a:rPr lang="el-GR" sz="1600">
                <a:solidFill>
                  <a:schemeClr val="bg1"/>
                </a:solidFill>
                <a:latin typeface="Arial "/>
              </a:rPr>
              <a:t>-17,2% το 2012</a:t>
            </a:r>
          </a:p>
          <a:p>
            <a:pPr algn="ctr"/>
            <a:r>
              <a:rPr lang="el-GR" sz="1600">
                <a:solidFill>
                  <a:schemeClr val="bg1"/>
                </a:solidFill>
                <a:latin typeface="Arial "/>
              </a:rPr>
              <a:t>σε συνέχεια του -7,4% το 2011</a:t>
            </a:r>
          </a:p>
        </p:txBody>
      </p:sp>
      <p:sp>
        <p:nvSpPr>
          <p:cNvPr id="44035" name="Rectangle 42"/>
          <p:cNvSpPr>
            <a:spLocks noChangeArrowheads="1"/>
          </p:cNvSpPr>
          <p:nvPr/>
        </p:nvSpPr>
        <p:spPr bwMode="auto">
          <a:xfrm>
            <a:off x="250825" y="1557338"/>
            <a:ext cx="7704138" cy="517525"/>
          </a:xfrm>
          <a:prstGeom prst="rect">
            <a:avLst/>
          </a:prstGeom>
          <a:noFill/>
          <a:ln w="9525">
            <a:noFill/>
            <a:miter lim="800000"/>
            <a:headEnd/>
            <a:tailEnd/>
          </a:ln>
        </p:spPr>
        <p:txBody>
          <a:bodyPr>
            <a:spAutoFit/>
          </a:bodyPr>
          <a:lstStyle/>
          <a:p>
            <a:pPr algn="ctr"/>
            <a:r>
              <a:rPr lang="el-GR" sz="1400" b="1">
                <a:solidFill>
                  <a:srgbClr val="000000"/>
                </a:solidFill>
              </a:rPr>
              <a:t>Δείκτης Κύκλου Εργασιών σε Δραστηριότητες Υπηρεσιών Παροχής Καταλύµατος και Εστίασης</a:t>
            </a:r>
          </a:p>
        </p:txBody>
      </p:sp>
      <p:graphicFrame>
        <p:nvGraphicFramePr>
          <p:cNvPr id="6" name="Chart 5"/>
          <p:cNvGraphicFramePr>
            <a:graphicFrameLocks/>
          </p:cNvGraphicFramePr>
          <p:nvPr/>
        </p:nvGraphicFramePr>
        <p:xfrm>
          <a:off x="328786" y="2137172"/>
          <a:ext cx="7128793" cy="3456384"/>
        </p:xfrm>
        <a:graphic>
          <a:graphicData uri="http://schemas.openxmlformats.org/drawingml/2006/chart">
            <c:chart xmlns:c="http://schemas.openxmlformats.org/drawingml/2006/chart" xmlns:r="http://schemas.openxmlformats.org/officeDocument/2006/relationships" r:id="rId2"/>
          </a:graphicData>
        </a:graphic>
      </p:graphicFrame>
      <p:sp>
        <p:nvSpPr>
          <p:cNvPr id="44037" name="Text Box 6"/>
          <p:cNvSpPr txBox="1">
            <a:spLocks noChangeArrowheads="1"/>
          </p:cNvSpPr>
          <p:nvPr/>
        </p:nvSpPr>
        <p:spPr bwMode="auto">
          <a:xfrm>
            <a:off x="5508625" y="2060575"/>
            <a:ext cx="3635375" cy="641350"/>
          </a:xfrm>
          <a:prstGeom prst="rect">
            <a:avLst/>
          </a:prstGeom>
          <a:noFill/>
          <a:ln w="9525">
            <a:noFill/>
            <a:miter lim="800000"/>
            <a:headEnd/>
            <a:tailEnd/>
          </a:ln>
        </p:spPr>
        <p:txBody>
          <a:bodyPr>
            <a:spAutoFit/>
          </a:bodyPr>
          <a:lstStyle/>
          <a:p>
            <a:pPr>
              <a:spcBef>
                <a:spcPct val="50000"/>
              </a:spcBef>
            </a:pPr>
            <a:r>
              <a:rPr lang="el-GR" b="1"/>
              <a:t>Ικανοποιητικότερη κίνηση από </a:t>
            </a:r>
            <a:r>
              <a:rPr lang="en-US" b="1"/>
              <a:t>tour operators</a:t>
            </a:r>
            <a:r>
              <a:rPr lang="el-GR" b="1"/>
              <a:t> για το 2013</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extBox 4"/>
          <p:cNvSpPr txBox="1">
            <a:spLocks noChangeArrowheads="1"/>
          </p:cNvSpPr>
          <p:nvPr/>
        </p:nvSpPr>
        <p:spPr bwMode="auto">
          <a:xfrm>
            <a:off x="755650" y="5949950"/>
            <a:ext cx="8137525" cy="641350"/>
          </a:xfrm>
          <a:prstGeom prst="rect">
            <a:avLst/>
          </a:prstGeom>
          <a:solidFill>
            <a:srgbClr val="336666"/>
          </a:solidFill>
          <a:ln w="9525">
            <a:noFill/>
            <a:miter lim="800000"/>
            <a:headEnd/>
            <a:tailEnd/>
          </a:ln>
        </p:spPr>
        <p:txBody>
          <a:bodyPr anchor="ctr">
            <a:spAutoFit/>
          </a:bodyPr>
          <a:lstStyle/>
          <a:p>
            <a:pPr algn="ctr"/>
            <a:r>
              <a:rPr lang="el-GR">
                <a:solidFill>
                  <a:schemeClr val="bg1"/>
                </a:solidFill>
                <a:latin typeface="Arial "/>
              </a:rPr>
              <a:t>Υποχώρηση παραγωγής: -26,1% το 2012 σε συνέχεια του -28,1% το 2011</a:t>
            </a:r>
          </a:p>
          <a:p>
            <a:pPr algn="ctr"/>
            <a:r>
              <a:rPr lang="el-GR">
                <a:solidFill>
                  <a:schemeClr val="bg1"/>
                </a:solidFill>
                <a:latin typeface="Arial "/>
              </a:rPr>
              <a:t>Ηπιότερη πτώση στα τέλη του 2012</a:t>
            </a:r>
          </a:p>
        </p:txBody>
      </p:sp>
      <p:sp>
        <p:nvSpPr>
          <p:cNvPr id="45058" name="Rectangle 2"/>
          <p:cNvSpPr>
            <a:spLocks noChangeArrowheads="1"/>
          </p:cNvSpPr>
          <p:nvPr/>
        </p:nvSpPr>
        <p:spPr bwMode="auto">
          <a:xfrm>
            <a:off x="0" y="404813"/>
            <a:ext cx="9144000" cy="871537"/>
          </a:xfrm>
          <a:prstGeom prst="rect">
            <a:avLst/>
          </a:prstGeom>
          <a:solidFill>
            <a:srgbClr val="336666"/>
          </a:solidFill>
          <a:ln w="9525">
            <a:noFill/>
            <a:miter lim="800000"/>
            <a:headEnd/>
            <a:tailEnd/>
          </a:ln>
        </p:spPr>
        <p:txBody>
          <a:bodyPr anchor="ctr"/>
          <a:lstStyle/>
          <a:p>
            <a:pPr algn="ctr" eaLnBrk="0" hangingPunct="0"/>
            <a:r>
              <a:rPr lang="el-GR" sz="2600" b="1" dirty="0">
                <a:solidFill>
                  <a:schemeClr val="bg1"/>
                </a:solidFill>
              </a:rPr>
              <a:t>Κατασκευές: </a:t>
            </a:r>
            <a:br>
              <a:rPr lang="el-GR" sz="2600" b="1" dirty="0">
                <a:solidFill>
                  <a:schemeClr val="bg1"/>
                </a:solidFill>
              </a:rPr>
            </a:br>
            <a:r>
              <a:rPr lang="el-GR" sz="2600" b="1" dirty="0">
                <a:solidFill>
                  <a:schemeClr val="bg1"/>
                </a:solidFill>
              </a:rPr>
              <a:t>60% χαμηλότερη παραγωγή σε σύγκριση με το 2005</a:t>
            </a:r>
          </a:p>
        </p:txBody>
      </p:sp>
      <p:sp>
        <p:nvSpPr>
          <p:cNvPr id="45059" name="Rectangle 6"/>
          <p:cNvSpPr>
            <a:spLocks noChangeArrowheads="1"/>
          </p:cNvSpPr>
          <p:nvPr/>
        </p:nvSpPr>
        <p:spPr bwMode="auto">
          <a:xfrm>
            <a:off x="827088" y="1412875"/>
            <a:ext cx="7146925" cy="517525"/>
          </a:xfrm>
          <a:prstGeom prst="rect">
            <a:avLst/>
          </a:prstGeom>
          <a:noFill/>
          <a:ln w="9525">
            <a:noFill/>
            <a:miter lim="800000"/>
            <a:headEnd/>
            <a:tailEnd/>
          </a:ln>
        </p:spPr>
        <p:txBody>
          <a:bodyPr anchor="ctr">
            <a:spAutoFit/>
          </a:bodyPr>
          <a:lstStyle/>
          <a:p>
            <a:pPr algn="ctr"/>
            <a:r>
              <a:rPr lang="el-GR" sz="1400" b="1" i="1">
                <a:latin typeface="Arial "/>
              </a:rPr>
              <a:t>Δείκτης Παραγωγής στις Κατασκευές και Δείκτης Επιπέδου Εργασιών </a:t>
            </a:r>
          </a:p>
          <a:p>
            <a:pPr algn="ctr"/>
            <a:r>
              <a:rPr lang="el-GR" sz="1400" b="1" i="1">
                <a:latin typeface="Arial "/>
              </a:rPr>
              <a:t>(τριμηνιαίες μεταβολές)</a:t>
            </a:r>
            <a:endParaRPr lang="el-GR" b="1" i="1">
              <a:latin typeface="Arial "/>
            </a:endParaRPr>
          </a:p>
        </p:txBody>
      </p:sp>
      <p:graphicFrame>
        <p:nvGraphicFramePr>
          <p:cNvPr id="6" name="Chart 5"/>
          <p:cNvGraphicFramePr>
            <a:graphicFrameLocks/>
          </p:cNvGraphicFramePr>
          <p:nvPr/>
        </p:nvGraphicFramePr>
        <p:xfrm>
          <a:off x="976374" y="1853795"/>
          <a:ext cx="7411968" cy="4020621"/>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6"/>
          <p:cNvSpPr txBox="1">
            <a:spLocks noGrp="1"/>
          </p:cNvSpPr>
          <p:nvPr/>
        </p:nvSpPr>
        <p:spPr bwMode="auto">
          <a:xfrm>
            <a:off x="0" y="981075"/>
            <a:ext cx="533400" cy="244475"/>
          </a:xfrm>
          <a:prstGeom prst="rect">
            <a:avLst/>
          </a:prstGeom>
          <a:noFill/>
          <a:ln w="9525">
            <a:noFill/>
            <a:miter lim="800000"/>
            <a:headEnd/>
            <a:tailEnd/>
          </a:ln>
        </p:spPr>
        <p:txBody>
          <a:bodyPr anchor="ctr"/>
          <a:lstStyle/>
          <a:p>
            <a:pPr algn="ctr">
              <a:lnSpc>
                <a:spcPct val="80000"/>
              </a:lnSpc>
            </a:pPr>
            <a:fld id="{74CF4405-E9B0-409E-8013-4E4D564810D0}" type="slidenum">
              <a:rPr lang="en-US" sz="1200" b="1">
                <a:solidFill>
                  <a:schemeClr val="bg1"/>
                </a:solidFill>
              </a:rPr>
              <a:pPr algn="ctr">
                <a:lnSpc>
                  <a:spcPct val="80000"/>
                </a:lnSpc>
              </a:pPr>
              <a:t>27</a:t>
            </a:fld>
            <a:endParaRPr lang="en-US" sz="1200" b="1">
              <a:solidFill>
                <a:schemeClr val="bg1"/>
              </a:solidFill>
            </a:endParaRPr>
          </a:p>
        </p:txBody>
      </p:sp>
      <p:sp>
        <p:nvSpPr>
          <p:cNvPr id="46082" name="Title 7"/>
          <p:cNvSpPr>
            <a:spLocks noGrp="1"/>
          </p:cNvSpPr>
          <p:nvPr>
            <p:ph type="title"/>
          </p:nvPr>
        </p:nvSpPr>
        <p:spPr>
          <a:xfrm>
            <a:off x="0" y="396875"/>
            <a:ext cx="9144000" cy="871538"/>
          </a:xfrm>
        </p:spPr>
        <p:txBody>
          <a:bodyPr/>
          <a:lstStyle/>
          <a:p>
            <a:pPr eaLnBrk="1" hangingPunct="1"/>
            <a:r>
              <a:rPr lang="el-GR" sz="2400" smtClean="0">
                <a:latin typeface="Arial" charset="0"/>
              </a:rPr>
              <a:t>Βελτίωση οικονομικού κλίματος στην καλύτερη επίδοση της τελευταίας τριετίας κατά το πρώτο τρίμηνο του 2013 </a:t>
            </a:r>
            <a:endParaRPr lang="el-GR" sz="2400" smtClean="0"/>
          </a:p>
        </p:txBody>
      </p:sp>
      <p:sp>
        <p:nvSpPr>
          <p:cNvPr id="46083" name="Text Box 6"/>
          <p:cNvSpPr txBox="1">
            <a:spLocks noChangeArrowheads="1"/>
          </p:cNvSpPr>
          <p:nvPr/>
        </p:nvSpPr>
        <p:spPr bwMode="auto">
          <a:xfrm>
            <a:off x="684213" y="6092825"/>
            <a:ext cx="3384550" cy="274638"/>
          </a:xfrm>
          <a:prstGeom prst="rect">
            <a:avLst/>
          </a:prstGeom>
          <a:noFill/>
          <a:ln w="9525">
            <a:noFill/>
            <a:miter lim="800000"/>
            <a:headEnd/>
            <a:tailEnd/>
          </a:ln>
        </p:spPr>
        <p:txBody>
          <a:bodyPr>
            <a:spAutoFit/>
          </a:bodyPr>
          <a:lstStyle/>
          <a:p>
            <a:pPr>
              <a:spcBef>
                <a:spcPct val="50000"/>
              </a:spcBef>
            </a:pPr>
            <a:r>
              <a:rPr lang="el-GR" sz="1200" b="1"/>
              <a:t>Πηγή:</a:t>
            </a:r>
            <a:r>
              <a:rPr lang="el-GR" sz="1200"/>
              <a:t> ΙΟΒΕ, </a:t>
            </a:r>
            <a:r>
              <a:rPr lang="en-US" sz="1200"/>
              <a:t>European Commission</a:t>
            </a:r>
            <a:endParaRPr lang="el-GR" sz="1200"/>
          </a:p>
        </p:txBody>
      </p:sp>
      <p:pic>
        <p:nvPicPr>
          <p:cNvPr id="46084" name="Picture 1"/>
          <p:cNvPicPr>
            <a:picLocks noChangeAspect="1" noChangeArrowheads="1"/>
          </p:cNvPicPr>
          <p:nvPr/>
        </p:nvPicPr>
        <p:blipFill>
          <a:blip r:embed="rId2" cstate="print"/>
          <a:srcRect/>
          <a:stretch>
            <a:fillRect/>
          </a:stretch>
        </p:blipFill>
        <p:spPr bwMode="auto">
          <a:xfrm>
            <a:off x="323850" y="1628775"/>
            <a:ext cx="8137525" cy="4468813"/>
          </a:xfrm>
          <a:prstGeom prst="rect">
            <a:avLst/>
          </a:prstGeom>
          <a:noFill/>
          <a:ln w="9525">
            <a:noFill/>
            <a:miter lim="800000"/>
            <a:headEnd/>
            <a:tailEnd/>
          </a:ln>
        </p:spPr>
      </p:pic>
      <p:sp>
        <p:nvSpPr>
          <p:cNvPr id="46085" name="Text Box 7"/>
          <p:cNvSpPr txBox="1">
            <a:spLocks noChangeArrowheads="1"/>
          </p:cNvSpPr>
          <p:nvPr/>
        </p:nvSpPr>
        <p:spPr bwMode="auto">
          <a:xfrm>
            <a:off x="1571625" y="1357313"/>
            <a:ext cx="5976938" cy="366712"/>
          </a:xfrm>
          <a:prstGeom prst="rect">
            <a:avLst/>
          </a:prstGeom>
          <a:solidFill>
            <a:srgbClr val="336666"/>
          </a:solidFill>
          <a:ln w="9525">
            <a:noFill/>
            <a:miter lim="800000"/>
            <a:headEnd/>
            <a:tailEnd/>
          </a:ln>
        </p:spPr>
        <p:txBody>
          <a:bodyPr>
            <a:spAutoFit/>
          </a:bodyPr>
          <a:lstStyle/>
          <a:p>
            <a:pPr algn="ctr">
              <a:spcBef>
                <a:spcPct val="50000"/>
              </a:spcBef>
            </a:pPr>
            <a:r>
              <a:rPr lang="el-GR">
                <a:solidFill>
                  <a:schemeClr val="bg1"/>
                </a:solidFill>
              </a:rPr>
              <a:t>Δείκτης Οικονομικού Κλίματος</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p:cNvSpPr>
          <p:nvPr/>
        </p:nvSpPr>
        <p:spPr bwMode="auto">
          <a:xfrm>
            <a:off x="1403350" y="260350"/>
            <a:ext cx="7488238" cy="647700"/>
          </a:xfrm>
          <a:prstGeom prst="rect">
            <a:avLst/>
          </a:prstGeom>
          <a:noFill/>
          <a:ln w="9525">
            <a:noFill/>
            <a:miter lim="800000"/>
            <a:headEnd/>
            <a:tailEnd/>
          </a:ln>
        </p:spPr>
        <p:txBody>
          <a:bodyPr anchor="ctr"/>
          <a:lstStyle/>
          <a:p>
            <a:endParaRPr lang="en-US" sz="2600" b="1">
              <a:solidFill>
                <a:schemeClr val="tx2"/>
              </a:solidFill>
            </a:endParaRPr>
          </a:p>
        </p:txBody>
      </p:sp>
      <p:sp>
        <p:nvSpPr>
          <p:cNvPr id="47106" name="Title 10"/>
          <p:cNvSpPr>
            <a:spLocks noGrp="1"/>
          </p:cNvSpPr>
          <p:nvPr>
            <p:ph type="title"/>
          </p:nvPr>
        </p:nvSpPr>
        <p:spPr>
          <a:xfrm>
            <a:off x="0" y="396875"/>
            <a:ext cx="9144000" cy="871538"/>
          </a:xfrm>
        </p:spPr>
        <p:txBody>
          <a:bodyPr/>
          <a:lstStyle/>
          <a:p>
            <a:pPr eaLnBrk="1" hangingPunct="1"/>
            <a:r>
              <a:rPr lang="el-GR" sz="2400" smtClean="0">
                <a:latin typeface="Arial" charset="0"/>
              </a:rPr>
              <a:t>Άμβλυνση της έντονης απαισιοδοξίας σε Βιομηχανία, στάση αναμονής στους άλλους τομείς</a:t>
            </a:r>
            <a:endParaRPr lang="el-GR" sz="2400" smtClean="0"/>
          </a:p>
        </p:txBody>
      </p:sp>
      <p:pic>
        <p:nvPicPr>
          <p:cNvPr id="47107" name="Picture 12"/>
          <p:cNvPicPr>
            <a:picLocks noChangeAspect="1" noChangeArrowheads="1"/>
          </p:cNvPicPr>
          <p:nvPr/>
        </p:nvPicPr>
        <p:blipFill>
          <a:blip r:embed="rId2" cstate="print"/>
          <a:srcRect/>
          <a:stretch>
            <a:fillRect/>
          </a:stretch>
        </p:blipFill>
        <p:spPr bwMode="auto">
          <a:xfrm>
            <a:off x="900113" y="1341438"/>
            <a:ext cx="3352800" cy="2735262"/>
          </a:xfrm>
          <a:prstGeom prst="rect">
            <a:avLst/>
          </a:prstGeom>
          <a:noFill/>
          <a:ln w="9525">
            <a:noFill/>
            <a:miter lim="800000"/>
            <a:headEnd/>
            <a:tailEnd/>
          </a:ln>
        </p:spPr>
      </p:pic>
      <p:pic>
        <p:nvPicPr>
          <p:cNvPr id="47108" name="Picture 13"/>
          <p:cNvPicPr>
            <a:picLocks noChangeAspect="1" noChangeArrowheads="1"/>
          </p:cNvPicPr>
          <p:nvPr/>
        </p:nvPicPr>
        <p:blipFill>
          <a:blip r:embed="rId3" cstate="print"/>
          <a:srcRect/>
          <a:stretch>
            <a:fillRect/>
          </a:stretch>
        </p:blipFill>
        <p:spPr bwMode="auto">
          <a:xfrm>
            <a:off x="4356100" y="1341438"/>
            <a:ext cx="3529013" cy="2735262"/>
          </a:xfrm>
          <a:prstGeom prst="rect">
            <a:avLst/>
          </a:prstGeom>
          <a:noFill/>
          <a:ln w="9525">
            <a:noFill/>
            <a:miter lim="800000"/>
            <a:headEnd/>
            <a:tailEnd/>
          </a:ln>
        </p:spPr>
      </p:pic>
      <p:pic>
        <p:nvPicPr>
          <p:cNvPr id="47109" name="Picture 14"/>
          <p:cNvPicPr>
            <a:picLocks noChangeAspect="1" noChangeArrowheads="1"/>
          </p:cNvPicPr>
          <p:nvPr/>
        </p:nvPicPr>
        <p:blipFill>
          <a:blip r:embed="rId4" cstate="print"/>
          <a:srcRect/>
          <a:stretch>
            <a:fillRect/>
          </a:stretch>
        </p:blipFill>
        <p:spPr bwMode="auto">
          <a:xfrm>
            <a:off x="900113" y="4121150"/>
            <a:ext cx="3384550" cy="2736850"/>
          </a:xfrm>
          <a:prstGeom prst="rect">
            <a:avLst/>
          </a:prstGeom>
          <a:noFill/>
          <a:ln w="9525">
            <a:noFill/>
            <a:miter lim="800000"/>
            <a:headEnd/>
            <a:tailEnd/>
          </a:ln>
        </p:spPr>
      </p:pic>
      <p:pic>
        <p:nvPicPr>
          <p:cNvPr id="47110" name="Picture 15"/>
          <p:cNvPicPr>
            <a:picLocks noChangeAspect="1" noChangeArrowheads="1"/>
          </p:cNvPicPr>
          <p:nvPr/>
        </p:nvPicPr>
        <p:blipFill>
          <a:blip r:embed="rId5" cstate="print"/>
          <a:srcRect/>
          <a:stretch>
            <a:fillRect/>
          </a:stretch>
        </p:blipFill>
        <p:spPr bwMode="auto">
          <a:xfrm>
            <a:off x="4500563" y="4076700"/>
            <a:ext cx="3311525" cy="2781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ext Box 6"/>
          <p:cNvSpPr txBox="1">
            <a:spLocks noChangeArrowheads="1"/>
          </p:cNvSpPr>
          <p:nvPr/>
        </p:nvSpPr>
        <p:spPr bwMode="auto">
          <a:xfrm>
            <a:off x="323850" y="6165850"/>
            <a:ext cx="3384550" cy="274638"/>
          </a:xfrm>
          <a:prstGeom prst="rect">
            <a:avLst/>
          </a:prstGeom>
          <a:noFill/>
          <a:ln w="9525">
            <a:noFill/>
            <a:miter lim="800000"/>
            <a:headEnd/>
            <a:tailEnd/>
          </a:ln>
        </p:spPr>
        <p:txBody>
          <a:bodyPr>
            <a:spAutoFit/>
          </a:bodyPr>
          <a:lstStyle/>
          <a:p>
            <a:pPr>
              <a:spcBef>
                <a:spcPct val="50000"/>
              </a:spcBef>
            </a:pPr>
            <a:r>
              <a:rPr lang="el-GR" sz="1200" b="1"/>
              <a:t>Πηγή:</a:t>
            </a:r>
            <a:r>
              <a:rPr lang="el-GR" sz="1200"/>
              <a:t> ΙΟΒΕ, </a:t>
            </a:r>
            <a:r>
              <a:rPr lang="en-US" sz="1200"/>
              <a:t>European Commission</a:t>
            </a:r>
            <a:endParaRPr lang="el-GR" sz="1200"/>
          </a:p>
        </p:txBody>
      </p:sp>
      <p:sp>
        <p:nvSpPr>
          <p:cNvPr id="48130" name="Title 9"/>
          <p:cNvSpPr>
            <a:spLocks noGrp="1"/>
          </p:cNvSpPr>
          <p:nvPr>
            <p:ph type="title"/>
          </p:nvPr>
        </p:nvSpPr>
        <p:spPr>
          <a:xfrm>
            <a:off x="0" y="396875"/>
            <a:ext cx="9144000" cy="871538"/>
          </a:xfrm>
        </p:spPr>
        <p:txBody>
          <a:bodyPr/>
          <a:lstStyle/>
          <a:p>
            <a:pPr eaLnBrk="1" hangingPunct="1"/>
            <a:r>
              <a:rPr lang="el-GR" sz="2500" smtClean="0">
                <a:latin typeface="Arial" charset="0"/>
              </a:rPr>
              <a:t>Ανάκαμψη από τα πολύ χαμηλά επίπεδα της καταναλωτικής εμπιστοσύνης στις αρχές του 2013</a:t>
            </a:r>
            <a:endParaRPr lang="el-GR" sz="2500" smtClean="0"/>
          </a:p>
        </p:txBody>
      </p:sp>
      <p:sp>
        <p:nvSpPr>
          <p:cNvPr id="48131" name="Rectangle 7"/>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l-GR"/>
          </a:p>
        </p:txBody>
      </p:sp>
      <p:sp>
        <p:nvSpPr>
          <p:cNvPr id="48132"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pPr algn="ctr" eaLnBrk="0" hangingPunct="0"/>
            <a:endParaRPr lang="el-GR"/>
          </a:p>
        </p:txBody>
      </p:sp>
      <p:pic>
        <p:nvPicPr>
          <p:cNvPr id="48133" name="Picture 8"/>
          <p:cNvPicPr>
            <a:picLocks noChangeAspect="1" noChangeArrowheads="1"/>
          </p:cNvPicPr>
          <p:nvPr/>
        </p:nvPicPr>
        <p:blipFill>
          <a:blip r:embed="rId2" cstate="print"/>
          <a:srcRect/>
          <a:stretch>
            <a:fillRect/>
          </a:stretch>
        </p:blipFill>
        <p:spPr bwMode="auto">
          <a:xfrm>
            <a:off x="500063" y="2000250"/>
            <a:ext cx="7991475" cy="4103688"/>
          </a:xfrm>
          <a:prstGeom prst="rect">
            <a:avLst/>
          </a:prstGeom>
          <a:noFill/>
          <a:ln w="9525">
            <a:noFill/>
            <a:miter lim="800000"/>
            <a:headEnd/>
            <a:tailEnd/>
          </a:ln>
        </p:spPr>
      </p:pic>
      <p:sp>
        <p:nvSpPr>
          <p:cNvPr id="48134" name="Rectangle 10"/>
          <p:cNvSpPr>
            <a:spLocks noChangeArrowheads="1"/>
          </p:cNvSpPr>
          <p:nvPr/>
        </p:nvSpPr>
        <p:spPr bwMode="auto">
          <a:xfrm>
            <a:off x="1260475" y="3381375"/>
            <a:ext cx="9144000" cy="0"/>
          </a:xfrm>
          <a:prstGeom prst="rect">
            <a:avLst/>
          </a:prstGeom>
          <a:noFill/>
          <a:ln w="9525">
            <a:noFill/>
            <a:miter lim="800000"/>
            <a:headEnd/>
            <a:tailEnd/>
          </a:ln>
        </p:spPr>
        <p:txBody>
          <a:bodyPr wrap="none" anchor="ctr">
            <a:spAutoFit/>
          </a:bodyPr>
          <a:lstStyle/>
          <a:p>
            <a:pPr eaLnBrk="0" hangingPunct="0"/>
            <a:endParaRPr lang="el-GR"/>
          </a:p>
        </p:txBody>
      </p:sp>
      <p:sp>
        <p:nvSpPr>
          <p:cNvPr id="48135" name="Text Box 8"/>
          <p:cNvSpPr txBox="1">
            <a:spLocks noChangeArrowheads="1"/>
          </p:cNvSpPr>
          <p:nvPr/>
        </p:nvSpPr>
        <p:spPr bwMode="auto">
          <a:xfrm>
            <a:off x="1582738" y="1428750"/>
            <a:ext cx="5978525" cy="366713"/>
          </a:xfrm>
          <a:prstGeom prst="rect">
            <a:avLst/>
          </a:prstGeom>
          <a:solidFill>
            <a:srgbClr val="336666"/>
          </a:solidFill>
          <a:ln w="9525">
            <a:noFill/>
            <a:miter lim="800000"/>
            <a:headEnd/>
            <a:tailEnd/>
          </a:ln>
        </p:spPr>
        <p:txBody>
          <a:bodyPr>
            <a:spAutoFit/>
          </a:bodyPr>
          <a:lstStyle/>
          <a:p>
            <a:pPr algn="ctr">
              <a:spcBef>
                <a:spcPct val="50000"/>
              </a:spcBef>
            </a:pPr>
            <a:r>
              <a:rPr lang="el-GR">
                <a:solidFill>
                  <a:schemeClr val="bg1"/>
                </a:solidFill>
              </a:rPr>
              <a:t>Καταναλωτική Εμπιστοσύνη</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5" name="Rectangle 3"/>
          <p:cNvSpPr>
            <a:spLocks noGrp="1" noChangeArrowheads="1"/>
          </p:cNvSpPr>
          <p:nvPr>
            <p:ph idx="1"/>
          </p:nvPr>
        </p:nvSpPr>
        <p:spPr>
          <a:xfrm>
            <a:off x="468313" y="1714500"/>
            <a:ext cx="8066087" cy="4319588"/>
          </a:xfrm>
        </p:spPr>
        <p:txBody>
          <a:bodyPr/>
          <a:lstStyle/>
          <a:p>
            <a:pPr eaLnBrk="1" hangingPunct="1">
              <a:lnSpc>
                <a:spcPct val="80000"/>
              </a:lnSpc>
            </a:pPr>
            <a:r>
              <a:rPr lang="el-GR" sz="1900" smtClean="0">
                <a:latin typeface="Arial" charset="0"/>
                <a:cs typeface="Arial" charset="0"/>
              </a:rPr>
              <a:t>Θετικές εξελίξεις στα ισοζύγια εσωτερικής και εξωτερικής διαχείρισης</a:t>
            </a:r>
          </a:p>
          <a:p>
            <a:pPr eaLnBrk="1" hangingPunct="1">
              <a:lnSpc>
                <a:spcPct val="80000"/>
              </a:lnSpc>
            </a:pPr>
            <a:r>
              <a:rPr lang="el-GR" sz="1900" smtClean="0">
                <a:latin typeface="Arial" charset="0"/>
                <a:cs typeface="Arial" charset="0"/>
              </a:rPr>
              <a:t>Βελτίωση του οικονομικού κλίματος</a:t>
            </a:r>
          </a:p>
          <a:p>
            <a:pPr eaLnBrk="1" hangingPunct="1">
              <a:lnSpc>
                <a:spcPct val="80000"/>
              </a:lnSpc>
            </a:pPr>
            <a:r>
              <a:rPr lang="el-GR" sz="1900" smtClean="0">
                <a:latin typeface="Arial" charset="0"/>
                <a:cs typeface="Arial" charset="0"/>
              </a:rPr>
              <a:t>Ανάκαμψη των τιμών των μετοχών στο ελληνικό χρηματιστήριο</a:t>
            </a:r>
          </a:p>
          <a:p>
            <a:pPr eaLnBrk="1" hangingPunct="1">
              <a:lnSpc>
                <a:spcPct val="80000"/>
              </a:lnSpc>
            </a:pPr>
            <a:r>
              <a:rPr lang="el-GR" sz="1900" smtClean="0">
                <a:latin typeface="Arial" charset="0"/>
                <a:cs typeface="Arial" charset="0"/>
              </a:rPr>
              <a:t>Αξιοσημείωτη άνοδος της τιμής των ελληνικών κρατικών ομολόγων</a:t>
            </a:r>
          </a:p>
          <a:p>
            <a:pPr eaLnBrk="1" hangingPunct="1">
              <a:lnSpc>
                <a:spcPct val="80000"/>
              </a:lnSpc>
            </a:pPr>
            <a:r>
              <a:rPr lang="el-GR" sz="1900" smtClean="0">
                <a:latin typeface="Arial" charset="0"/>
                <a:cs typeface="Arial" charset="0"/>
              </a:rPr>
              <a:t>Βάσει αυτών συνεχίστηκαν εκταμιεύσεις</a:t>
            </a:r>
          </a:p>
          <a:p>
            <a:pPr eaLnBrk="1" hangingPunct="1">
              <a:lnSpc>
                <a:spcPct val="80000"/>
              </a:lnSpc>
            </a:pPr>
            <a:endParaRPr lang="el-GR" sz="1900" smtClean="0">
              <a:latin typeface="Arial" charset="0"/>
              <a:cs typeface="Arial" charset="0"/>
            </a:endParaRPr>
          </a:p>
          <a:p>
            <a:pPr eaLnBrk="1" hangingPunct="1">
              <a:lnSpc>
                <a:spcPct val="80000"/>
              </a:lnSpc>
            </a:pPr>
            <a:r>
              <a:rPr lang="el-GR" sz="1900" smtClean="0">
                <a:latin typeface="Arial" charset="0"/>
                <a:cs typeface="Arial" charset="0"/>
              </a:rPr>
              <a:t>Σιδηροδρομική σύνδεση Θριασίου</a:t>
            </a:r>
          </a:p>
          <a:p>
            <a:pPr eaLnBrk="1" hangingPunct="1">
              <a:lnSpc>
                <a:spcPct val="80000"/>
              </a:lnSpc>
            </a:pPr>
            <a:r>
              <a:rPr lang="el-GR" sz="1900" smtClean="0">
                <a:latin typeface="Arial" charset="0"/>
                <a:cs typeface="Arial" charset="0"/>
              </a:rPr>
              <a:t>Μεταφορά μέρους παραγωγής από πολυεθνικές στην Ελλάδα</a:t>
            </a:r>
          </a:p>
          <a:p>
            <a:pPr eaLnBrk="1" hangingPunct="1">
              <a:lnSpc>
                <a:spcPct val="80000"/>
              </a:lnSpc>
            </a:pPr>
            <a:r>
              <a:rPr lang="el-GR" sz="1900" smtClean="0">
                <a:latin typeface="Arial" charset="0"/>
                <a:cs typeface="Arial" charset="0"/>
              </a:rPr>
              <a:t>Εξελίξεις στον τραπεζικό τομέα (επανάκαμψη καταθέσεων)</a:t>
            </a:r>
          </a:p>
          <a:p>
            <a:pPr eaLnBrk="1" hangingPunct="1">
              <a:lnSpc>
                <a:spcPct val="80000"/>
              </a:lnSpc>
            </a:pPr>
            <a:r>
              <a:rPr lang="el-GR" sz="1900" smtClean="0">
                <a:latin typeface="Arial" charset="0"/>
                <a:cs typeface="Arial" charset="0"/>
              </a:rPr>
              <a:t>Υποχώρηση κατά 0,8% του αποπληθωριστή του ΑΕΠ</a:t>
            </a:r>
            <a:r>
              <a:rPr lang="en-US" sz="1900" smtClean="0">
                <a:latin typeface="Arial" charset="0"/>
                <a:cs typeface="Arial" charset="0"/>
              </a:rPr>
              <a:t> - </a:t>
            </a:r>
            <a:r>
              <a:rPr lang="el-GR" sz="1900" smtClean="0">
                <a:latin typeface="Arial" charset="0"/>
                <a:cs typeface="Arial" charset="0"/>
              </a:rPr>
              <a:t>ένδειξη ότι η πολιτική της  εσωτερικής υποτίμησης άρχισε να αποδίδει καρπούς και η μείωση του κόστους εργασίας περνά, έστω με βραδύτητα, στις τιμές </a:t>
            </a:r>
          </a:p>
          <a:p>
            <a:pPr eaLnBrk="1" hangingPunct="1">
              <a:lnSpc>
                <a:spcPct val="80000"/>
              </a:lnSpc>
            </a:pPr>
            <a:r>
              <a:rPr lang="el-GR" sz="1900" smtClean="0">
                <a:latin typeface="Arial" charset="0"/>
                <a:cs typeface="Arial" charset="0"/>
              </a:rPr>
              <a:t>Η μείωση της πραγματικής συναλλαγματικής ισοτιμίας δεν είναι αντίστοιχη προς το κόστος που έχει επωμιστεί για αυτό το σκοπό το κοινωνικό σύνολο</a:t>
            </a:r>
            <a:endParaRPr lang="el-GR" sz="1800" smtClean="0">
              <a:latin typeface="Arial" charset="0"/>
              <a:cs typeface="Arial" charset="0"/>
            </a:endParaRPr>
          </a:p>
        </p:txBody>
      </p:sp>
      <p:sp>
        <p:nvSpPr>
          <p:cNvPr id="86018" name="Rectangle 2"/>
          <p:cNvSpPr>
            <a:spLocks noGrp="1" noChangeArrowheads="1"/>
          </p:cNvSpPr>
          <p:nvPr>
            <p:ph type="title"/>
          </p:nvPr>
        </p:nvSpPr>
        <p:spPr>
          <a:xfrm>
            <a:off x="0" y="396875"/>
            <a:ext cx="9144000" cy="871538"/>
          </a:xfrm>
        </p:spPr>
        <p:txBody>
          <a:bodyPr rtlCol="0">
            <a:normAutofit fontScale="90000"/>
          </a:bodyPr>
          <a:lstStyle/>
          <a:p>
            <a:pPr eaLnBrk="1" fontAlgn="auto" hangingPunct="1">
              <a:spcAft>
                <a:spcPts val="0"/>
              </a:spcAft>
              <a:defRPr/>
            </a:pPr>
            <a:r>
              <a:rPr lang="el-GR" sz="2400" dirty="0" smtClean="0"/>
              <a:t/>
            </a:r>
            <a:br>
              <a:rPr lang="el-GR" sz="2400" dirty="0" smtClean="0"/>
            </a:br>
            <a:r>
              <a:rPr lang="el-GR" sz="4000" dirty="0" smtClean="0">
                <a:latin typeface="Arial" pitchFamily="34" charset="0"/>
                <a:cs typeface="Arial" pitchFamily="34" charset="0"/>
              </a:rPr>
              <a:t>Στον κατάλογο των θετικών</a:t>
            </a:r>
            <a:r>
              <a:rPr lang="el-GR" sz="3200" dirty="0" smtClean="0">
                <a:latin typeface="Arial" pitchFamily="34" charset="0"/>
                <a:cs typeface="Arial" pitchFamily="34" charset="0"/>
              </a:rPr>
              <a:t/>
            </a:r>
            <a:br>
              <a:rPr lang="el-GR" sz="3200" dirty="0" smtClean="0">
                <a:latin typeface="Arial" pitchFamily="34" charset="0"/>
                <a:cs typeface="Arial" pitchFamily="34" charset="0"/>
              </a:rPr>
            </a:br>
            <a:endParaRPr lang="el-GR" sz="3200" dirty="0" smtClean="0">
              <a:latin typeface="Arial" pitchFamily="34" charset="0"/>
              <a:cs typeface="Arial" pitchFamily="34" charset="0"/>
            </a:endParaRPr>
          </a:p>
        </p:txBody>
      </p:sp>
      <p:sp>
        <p:nvSpPr>
          <p:cNvPr id="19459" name="Rectangle 4"/>
          <p:cNvSpPr>
            <a:spLocks noChangeArrowheads="1"/>
          </p:cNvSpPr>
          <p:nvPr/>
        </p:nvSpPr>
        <p:spPr bwMode="auto">
          <a:xfrm>
            <a:off x="-4213225" y="6280150"/>
            <a:ext cx="18311813" cy="366713"/>
          </a:xfrm>
          <a:prstGeom prst="rect">
            <a:avLst/>
          </a:prstGeom>
          <a:noFill/>
          <a:ln w="9525">
            <a:noFill/>
            <a:miter lim="800000"/>
            <a:headEnd/>
            <a:tailEnd/>
          </a:ln>
        </p:spPr>
        <p:txBody>
          <a:bodyPr anchor="ctr">
            <a:spAutoFit/>
          </a:bodyPr>
          <a:lstStyle/>
          <a:p>
            <a:pPr algn="just"/>
            <a:endParaRPr lang="el-GR"/>
          </a:p>
        </p:txBody>
      </p:sp>
      <p:sp>
        <p:nvSpPr>
          <p:cNvPr id="19460" name="Text Box 6"/>
          <p:cNvSpPr txBox="1">
            <a:spLocks noChangeArrowheads="1"/>
          </p:cNvSpPr>
          <p:nvPr/>
        </p:nvSpPr>
        <p:spPr bwMode="auto">
          <a:xfrm>
            <a:off x="735013" y="4081463"/>
            <a:ext cx="184150" cy="366712"/>
          </a:xfrm>
          <a:prstGeom prst="rect">
            <a:avLst/>
          </a:prstGeom>
          <a:noFill/>
          <a:ln w="9525">
            <a:noFill/>
            <a:miter lim="800000"/>
            <a:headEnd/>
            <a:tailEnd/>
          </a:ln>
        </p:spPr>
        <p:txBody>
          <a:bodyPr>
            <a:spAutoFit/>
          </a:bodyPr>
          <a:lstStyle/>
          <a:p>
            <a:pPr>
              <a:spcBef>
                <a:spcPct val="50000"/>
              </a:spcBef>
            </a:pPr>
            <a:endParaRPr lang="el-G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89795">
                                            <p:txEl>
                                              <p:pRg st="0" end="0"/>
                                            </p:txEl>
                                          </p:spTgt>
                                        </p:tgtEl>
                                        <p:attrNameLst>
                                          <p:attrName>style.visibility</p:attrName>
                                        </p:attrNameLst>
                                      </p:cBhvr>
                                      <p:to>
                                        <p:strVal val="visible"/>
                                      </p:to>
                                    </p:set>
                                    <p:anim calcmode="lin" valueType="num">
                                      <p:cBhvr additive="base">
                                        <p:cTn id="7" dur="500" fill="hold"/>
                                        <p:tgtEl>
                                          <p:spTgt spid="2897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97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89795">
                                            <p:txEl>
                                              <p:pRg st="1" end="1"/>
                                            </p:txEl>
                                          </p:spTgt>
                                        </p:tgtEl>
                                        <p:attrNameLst>
                                          <p:attrName>style.visibility</p:attrName>
                                        </p:attrNameLst>
                                      </p:cBhvr>
                                      <p:to>
                                        <p:strVal val="visible"/>
                                      </p:to>
                                    </p:set>
                                    <p:anim calcmode="lin" valueType="num">
                                      <p:cBhvr additive="base">
                                        <p:cTn id="13" dur="500" fill="hold"/>
                                        <p:tgtEl>
                                          <p:spTgt spid="2897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97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89795">
                                            <p:txEl>
                                              <p:pRg st="2" end="2"/>
                                            </p:txEl>
                                          </p:spTgt>
                                        </p:tgtEl>
                                        <p:attrNameLst>
                                          <p:attrName>style.visibility</p:attrName>
                                        </p:attrNameLst>
                                      </p:cBhvr>
                                      <p:to>
                                        <p:strVal val="visible"/>
                                      </p:to>
                                    </p:set>
                                    <p:anim calcmode="lin" valueType="num">
                                      <p:cBhvr additive="base">
                                        <p:cTn id="19" dur="500" fill="hold"/>
                                        <p:tgtEl>
                                          <p:spTgt spid="28979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97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89795">
                                            <p:txEl>
                                              <p:pRg st="3" end="3"/>
                                            </p:txEl>
                                          </p:spTgt>
                                        </p:tgtEl>
                                        <p:attrNameLst>
                                          <p:attrName>style.visibility</p:attrName>
                                        </p:attrNameLst>
                                      </p:cBhvr>
                                      <p:to>
                                        <p:strVal val="visible"/>
                                      </p:to>
                                    </p:set>
                                    <p:anim calcmode="lin" valueType="num">
                                      <p:cBhvr additive="base">
                                        <p:cTn id="25" dur="500" fill="hold"/>
                                        <p:tgtEl>
                                          <p:spTgt spid="28979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897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289795">
                                            <p:txEl>
                                              <p:pRg st="4" end="4"/>
                                            </p:txEl>
                                          </p:spTgt>
                                        </p:tgtEl>
                                        <p:attrNameLst>
                                          <p:attrName>style.visibility</p:attrName>
                                        </p:attrNameLst>
                                      </p:cBhvr>
                                      <p:to>
                                        <p:strVal val="visible"/>
                                      </p:to>
                                    </p:set>
                                    <p:anim calcmode="lin" valueType="num">
                                      <p:cBhvr additive="base">
                                        <p:cTn id="31" dur="500" fill="hold"/>
                                        <p:tgtEl>
                                          <p:spTgt spid="28979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897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289795">
                                            <p:txEl>
                                              <p:pRg st="6" end="6"/>
                                            </p:txEl>
                                          </p:spTgt>
                                        </p:tgtEl>
                                        <p:attrNameLst>
                                          <p:attrName>style.visibility</p:attrName>
                                        </p:attrNameLst>
                                      </p:cBhvr>
                                      <p:to>
                                        <p:strVal val="visible"/>
                                      </p:to>
                                    </p:set>
                                    <p:anim calcmode="lin" valueType="num">
                                      <p:cBhvr additive="base">
                                        <p:cTn id="37" dur="500" fill="hold"/>
                                        <p:tgtEl>
                                          <p:spTgt spid="289795">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8979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89795">
                                            <p:txEl>
                                              <p:pRg st="7" end="7"/>
                                            </p:txEl>
                                          </p:spTgt>
                                        </p:tgtEl>
                                        <p:attrNameLst>
                                          <p:attrName>style.visibility</p:attrName>
                                        </p:attrNameLst>
                                      </p:cBhvr>
                                      <p:to>
                                        <p:strVal val="visible"/>
                                      </p:to>
                                    </p:set>
                                    <p:anim calcmode="lin" valueType="num">
                                      <p:cBhvr additive="base">
                                        <p:cTn id="43" dur="500" fill="hold"/>
                                        <p:tgtEl>
                                          <p:spTgt spid="289795">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8979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289795">
                                            <p:txEl>
                                              <p:pRg st="8" end="8"/>
                                            </p:txEl>
                                          </p:spTgt>
                                        </p:tgtEl>
                                        <p:attrNameLst>
                                          <p:attrName>style.visibility</p:attrName>
                                        </p:attrNameLst>
                                      </p:cBhvr>
                                      <p:to>
                                        <p:strVal val="visible"/>
                                      </p:to>
                                    </p:set>
                                    <p:anim calcmode="lin" valueType="num">
                                      <p:cBhvr additive="base">
                                        <p:cTn id="49" dur="500" fill="hold"/>
                                        <p:tgtEl>
                                          <p:spTgt spid="289795">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8979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289795">
                                            <p:txEl>
                                              <p:pRg st="9" end="9"/>
                                            </p:txEl>
                                          </p:spTgt>
                                        </p:tgtEl>
                                        <p:attrNameLst>
                                          <p:attrName>style.visibility</p:attrName>
                                        </p:attrNameLst>
                                      </p:cBhvr>
                                      <p:to>
                                        <p:strVal val="visible"/>
                                      </p:to>
                                    </p:set>
                                    <p:anim calcmode="lin" valueType="num">
                                      <p:cBhvr additive="base">
                                        <p:cTn id="55" dur="500" fill="hold"/>
                                        <p:tgtEl>
                                          <p:spTgt spid="289795">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8979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289795">
                                            <p:txEl>
                                              <p:pRg st="10" end="10"/>
                                            </p:txEl>
                                          </p:spTgt>
                                        </p:tgtEl>
                                        <p:attrNameLst>
                                          <p:attrName>style.visibility</p:attrName>
                                        </p:attrNameLst>
                                      </p:cBhvr>
                                      <p:to>
                                        <p:strVal val="visible"/>
                                      </p:to>
                                    </p:set>
                                    <p:anim calcmode="lin" valueType="num">
                                      <p:cBhvr additive="base">
                                        <p:cTn id="61" dur="500" fill="hold"/>
                                        <p:tgtEl>
                                          <p:spTgt spid="289795">
                                            <p:txEl>
                                              <p:pRg st="10" end="10"/>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8979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ChangeArrowheads="1"/>
          </p:cNvSpPr>
          <p:nvPr>
            <p:ph type="title"/>
          </p:nvPr>
        </p:nvSpPr>
        <p:spPr>
          <a:xfrm>
            <a:off x="0" y="396875"/>
            <a:ext cx="9144000" cy="871538"/>
          </a:xfrm>
        </p:spPr>
        <p:txBody>
          <a:bodyPr/>
          <a:lstStyle/>
          <a:p>
            <a:pPr eaLnBrk="1" hangingPunct="1">
              <a:lnSpc>
                <a:spcPct val="90000"/>
              </a:lnSpc>
            </a:pPr>
            <a:r>
              <a:rPr lang="el-GR" sz="3200" smtClean="0">
                <a:latin typeface="Arial" charset="0"/>
              </a:rPr>
              <a:t>Σε ανοδική τροχιά η ανεργία το 2012 </a:t>
            </a:r>
          </a:p>
        </p:txBody>
      </p:sp>
      <p:sp>
        <p:nvSpPr>
          <p:cNvPr id="49154" name="Text Box 4"/>
          <p:cNvSpPr txBox="1">
            <a:spLocks noChangeArrowheads="1"/>
          </p:cNvSpPr>
          <p:nvPr/>
        </p:nvSpPr>
        <p:spPr bwMode="auto">
          <a:xfrm>
            <a:off x="1331913" y="1268413"/>
            <a:ext cx="6569075" cy="304800"/>
          </a:xfrm>
          <a:prstGeom prst="rect">
            <a:avLst/>
          </a:prstGeom>
          <a:noFill/>
          <a:ln w="9525">
            <a:noFill/>
            <a:miter lim="800000"/>
            <a:headEnd/>
            <a:tailEnd/>
          </a:ln>
        </p:spPr>
        <p:txBody>
          <a:bodyPr>
            <a:spAutoFit/>
          </a:bodyPr>
          <a:lstStyle/>
          <a:p>
            <a:pPr algn="ctr">
              <a:spcBef>
                <a:spcPct val="50000"/>
              </a:spcBef>
            </a:pPr>
            <a:r>
              <a:rPr lang="el-GR" sz="1400" b="1">
                <a:solidFill>
                  <a:srgbClr val="000000"/>
                </a:solidFill>
              </a:rPr>
              <a:t>Αριθμός ανέργων στην Ελλάδα, α’ τρίμηνο 2010 - δ’ τρίμηνο 2012 (σε χιλ.)</a:t>
            </a:r>
          </a:p>
        </p:txBody>
      </p:sp>
      <p:sp>
        <p:nvSpPr>
          <p:cNvPr id="49155" name="Text Box 5"/>
          <p:cNvSpPr txBox="1">
            <a:spLocks noChangeArrowheads="1"/>
          </p:cNvSpPr>
          <p:nvPr/>
        </p:nvSpPr>
        <p:spPr bwMode="auto">
          <a:xfrm>
            <a:off x="755650" y="5084763"/>
            <a:ext cx="1944688" cy="338137"/>
          </a:xfrm>
          <a:prstGeom prst="rect">
            <a:avLst/>
          </a:prstGeom>
          <a:noFill/>
          <a:ln w="9525">
            <a:noFill/>
            <a:miter lim="800000"/>
            <a:headEnd/>
            <a:tailEnd/>
          </a:ln>
        </p:spPr>
        <p:txBody>
          <a:bodyPr>
            <a:spAutoFit/>
          </a:bodyPr>
          <a:lstStyle/>
          <a:p>
            <a:pPr algn="ctr">
              <a:spcBef>
                <a:spcPct val="50000"/>
              </a:spcBef>
            </a:pPr>
            <a:r>
              <a:rPr lang="el-GR" sz="1100" b="1"/>
              <a:t>Πηγή: </a:t>
            </a:r>
            <a:r>
              <a:rPr lang="en-US" sz="1100"/>
              <a:t>Eurostat</a:t>
            </a:r>
            <a:r>
              <a:rPr lang="el-GR" sz="1100"/>
              <a:t>/ΕΛΣΤΑΤ</a:t>
            </a:r>
            <a:r>
              <a:rPr lang="en-US" sz="1100"/>
              <a:t> </a:t>
            </a:r>
            <a:r>
              <a:rPr lang="el-GR" sz="1600"/>
              <a:t> </a:t>
            </a:r>
          </a:p>
        </p:txBody>
      </p:sp>
      <p:sp>
        <p:nvSpPr>
          <p:cNvPr id="49156" name="Rectangle 3"/>
          <p:cNvSpPr>
            <a:spLocks noChangeArrowheads="1"/>
          </p:cNvSpPr>
          <p:nvPr/>
        </p:nvSpPr>
        <p:spPr bwMode="auto">
          <a:xfrm>
            <a:off x="468313" y="4724400"/>
            <a:ext cx="8135937" cy="1512888"/>
          </a:xfrm>
          <a:prstGeom prst="rect">
            <a:avLst/>
          </a:prstGeom>
          <a:noFill/>
          <a:ln w="9525">
            <a:noFill/>
            <a:miter lim="800000"/>
            <a:headEnd/>
            <a:tailEnd/>
          </a:ln>
        </p:spPr>
        <p:txBody>
          <a:bodyPr/>
          <a:lstStyle/>
          <a:p>
            <a:pPr marL="342900" indent="-342900" algn="just">
              <a:lnSpc>
                <a:spcPct val="90000"/>
              </a:lnSpc>
              <a:spcBef>
                <a:spcPts val="300"/>
              </a:spcBef>
              <a:spcAft>
                <a:spcPts val="300"/>
              </a:spcAft>
              <a:buClr>
                <a:schemeClr val="tx1"/>
              </a:buClr>
              <a:buSzPct val="70000"/>
              <a:buFont typeface="Wingdings" pitchFamily="2" charset="2"/>
              <a:buChar char="Ø"/>
            </a:pPr>
            <a:endParaRPr lang="el-GR" sz="1400">
              <a:solidFill>
                <a:schemeClr val="tx2"/>
              </a:solidFill>
            </a:endParaRPr>
          </a:p>
          <a:p>
            <a:pPr marL="342900" indent="-342900">
              <a:lnSpc>
                <a:spcPct val="90000"/>
              </a:lnSpc>
              <a:spcBef>
                <a:spcPts val="300"/>
              </a:spcBef>
              <a:spcAft>
                <a:spcPts val="300"/>
              </a:spcAft>
              <a:buClr>
                <a:schemeClr val="tx1"/>
              </a:buClr>
              <a:buSzPct val="70000"/>
              <a:buFont typeface="Wingdings" pitchFamily="2" charset="2"/>
              <a:buChar char="Ø"/>
            </a:pPr>
            <a:endParaRPr lang="el-GR" sz="1400">
              <a:solidFill>
                <a:schemeClr val="tx2"/>
              </a:solidFill>
            </a:endParaRPr>
          </a:p>
        </p:txBody>
      </p:sp>
      <p:sp>
        <p:nvSpPr>
          <p:cNvPr id="49157" name="TextBox 11"/>
          <p:cNvSpPr txBox="1">
            <a:spLocks noChangeArrowheads="1"/>
          </p:cNvSpPr>
          <p:nvPr/>
        </p:nvSpPr>
        <p:spPr bwMode="auto">
          <a:xfrm>
            <a:off x="323850" y="5373688"/>
            <a:ext cx="8515350" cy="1100137"/>
          </a:xfrm>
          <a:prstGeom prst="rect">
            <a:avLst/>
          </a:prstGeom>
          <a:noFill/>
          <a:ln w="9525">
            <a:noFill/>
            <a:miter lim="800000"/>
            <a:headEnd/>
            <a:tailEnd/>
          </a:ln>
        </p:spPr>
        <p:txBody>
          <a:bodyPr>
            <a:spAutoFit/>
          </a:bodyPr>
          <a:lstStyle/>
          <a:p>
            <a:pPr algn="just">
              <a:buFont typeface="Wingdings" pitchFamily="2" charset="2"/>
              <a:buChar char="§"/>
            </a:pPr>
            <a:r>
              <a:rPr lang="el-GR" b="1"/>
              <a:t> </a:t>
            </a:r>
            <a:r>
              <a:rPr lang="el-GR" sz="1600" b="1"/>
              <a:t>Στο 26,0% η ανεργία το δ’ τρίμηνο του 2012 έναντι 20,7% το δ’ τρίμηνο του 2011. </a:t>
            </a:r>
          </a:p>
          <a:p>
            <a:pPr algn="just">
              <a:buFont typeface="Wingdings" pitchFamily="2" charset="2"/>
              <a:buChar char="§"/>
            </a:pPr>
            <a:r>
              <a:rPr lang="el-GR" sz="1600" b="1"/>
              <a:t> Στο 24,2% η ανεργία στο σύνολο του 2012 έναντι 17,7% το 2011.</a:t>
            </a:r>
          </a:p>
          <a:p>
            <a:pPr algn="just">
              <a:buFont typeface="Wingdings" pitchFamily="2" charset="2"/>
              <a:buChar char="§"/>
            </a:pPr>
            <a:r>
              <a:rPr lang="el-GR" sz="1600" b="1"/>
              <a:t> Περαιτέρω μείωση απασχόλησης σε βασικούς κλάδους: Μεταποίηση (-13,4%), Κατασκευές (-17,4%) και Εμπόριο (-10,9%)</a:t>
            </a:r>
          </a:p>
        </p:txBody>
      </p:sp>
      <p:graphicFrame>
        <p:nvGraphicFramePr>
          <p:cNvPr id="17" name="Chart 16"/>
          <p:cNvGraphicFramePr/>
          <p:nvPr/>
        </p:nvGraphicFramePr>
        <p:xfrm>
          <a:off x="1121966" y="1777586"/>
          <a:ext cx="6879058" cy="3372260"/>
        </p:xfrm>
        <a:graphic>
          <a:graphicData uri="http://schemas.openxmlformats.org/drawingml/2006/chart">
            <c:chart xmlns:c="http://schemas.openxmlformats.org/drawingml/2006/chart" xmlns:r="http://schemas.openxmlformats.org/officeDocument/2006/relationships" r:id="rId3"/>
          </a:graphicData>
        </a:graphic>
      </p:graphicFrame>
      <p:sp>
        <p:nvSpPr>
          <p:cNvPr id="49159" name="AutoShape 8"/>
          <p:cNvSpPr>
            <a:spLocks/>
          </p:cNvSpPr>
          <p:nvPr/>
        </p:nvSpPr>
        <p:spPr bwMode="auto">
          <a:xfrm rot="16200000">
            <a:off x="6408738" y="944562"/>
            <a:ext cx="431800" cy="2232025"/>
          </a:xfrm>
          <a:prstGeom prst="rightBrace">
            <a:avLst>
              <a:gd name="adj1" fmla="val 120421"/>
              <a:gd name="adj2" fmla="val 53407"/>
            </a:avLst>
          </a:prstGeom>
          <a:noFill/>
          <a:ln w="9525">
            <a:solidFill>
              <a:schemeClr val="tx1"/>
            </a:solidFill>
            <a:round/>
            <a:headEnd/>
            <a:tailEnd/>
          </a:ln>
        </p:spPr>
        <p:txBody>
          <a:bodyPr vert="eaVert" wrap="none" anchor="ctr"/>
          <a:lstStyle/>
          <a:p>
            <a:endParaRPr lang="el-GR"/>
          </a:p>
        </p:txBody>
      </p:sp>
      <p:sp>
        <p:nvSpPr>
          <p:cNvPr id="49160" name="Text Box 9"/>
          <p:cNvSpPr txBox="1">
            <a:spLocks noChangeArrowheads="1"/>
          </p:cNvSpPr>
          <p:nvPr/>
        </p:nvSpPr>
        <p:spPr bwMode="auto">
          <a:xfrm>
            <a:off x="6227763" y="1557338"/>
            <a:ext cx="1439862" cy="338137"/>
          </a:xfrm>
          <a:prstGeom prst="rect">
            <a:avLst/>
          </a:prstGeom>
          <a:noFill/>
          <a:ln w="9525">
            <a:noFill/>
            <a:miter lim="800000"/>
            <a:headEnd/>
            <a:tailEnd/>
          </a:ln>
        </p:spPr>
        <p:txBody>
          <a:bodyPr>
            <a:spAutoFit/>
          </a:bodyPr>
          <a:lstStyle/>
          <a:p>
            <a:pPr>
              <a:spcBef>
                <a:spcPct val="50000"/>
              </a:spcBef>
            </a:pPr>
            <a:r>
              <a:rPr lang="el-GR" sz="1400"/>
              <a:t>270 χιλ. άτομα</a:t>
            </a:r>
            <a:r>
              <a:rPr lang="el-GR" sz="1600"/>
              <a:t> </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hart 9"/>
          <p:cNvGraphicFramePr/>
          <p:nvPr/>
        </p:nvGraphicFramePr>
        <p:xfrm>
          <a:off x="1403648" y="1628800"/>
          <a:ext cx="6624736" cy="3528392"/>
        </p:xfrm>
        <a:graphic>
          <a:graphicData uri="http://schemas.openxmlformats.org/drawingml/2006/chart">
            <c:chart xmlns:c="http://schemas.openxmlformats.org/drawingml/2006/chart" xmlns:r="http://schemas.openxmlformats.org/officeDocument/2006/relationships" r:id="rId3"/>
          </a:graphicData>
        </a:graphic>
      </p:graphicFrame>
      <p:sp>
        <p:nvSpPr>
          <p:cNvPr id="38" name="Rectangle 37"/>
          <p:cNvSpPr/>
          <p:nvPr/>
        </p:nvSpPr>
        <p:spPr>
          <a:xfrm>
            <a:off x="1898650" y="3200400"/>
            <a:ext cx="1970088" cy="2743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2"/>
          <p:cNvSpPr txBox="1">
            <a:spLocks noChangeArrowheads="1"/>
          </p:cNvSpPr>
          <p:nvPr/>
        </p:nvSpPr>
        <p:spPr>
          <a:xfrm>
            <a:off x="971550" y="0"/>
            <a:ext cx="8172450" cy="981075"/>
          </a:xfrm>
          <a:prstGeom prst="rect">
            <a:avLst/>
          </a:prstGeom>
        </p:spPr>
        <p:txBody>
          <a:bodyPr rIns="720000" anchor="ctr">
            <a:normAutofit fontScale="97500"/>
          </a:bodyPr>
          <a:lstStyle>
            <a:lvl1pPr algn="ctr" defTabSz="914400" rtl="0" eaLnBrk="1" latinLnBrk="0" hangingPunct="1">
              <a:spcBef>
                <a:spcPct val="0"/>
              </a:spcBef>
              <a:buNone/>
              <a:defRPr sz="2400" kern="1200">
                <a:solidFill>
                  <a:schemeClr val="tx2"/>
                </a:solidFill>
                <a:latin typeface="Arial Black" pitchFamily="34" charset="0"/>
                <a:ea typeface="+mj-ea"/>
                <a:cs typeface="+mj-cs"/>
              </a:defRPr>
            </a:lvl1pPr>
          </a:lstStyle>
          <a:p>
            <a:pPr fontAlgn="auto">
              <a:spcAft>
                <a:spcPts val="0"/>
              </a:spcAft>
              <a:defRPr/>
            </a:pPr>
            <a:endParaRPr lang="el-GR" dirty="0"/>
          </a:p>
        </p:txBody>
      </p:sp>
      <p:sp>
        <p:nvSpPr>
          <p:cNvPr id="51204" name="TextBox 12"/>
          <p:cNvSpPr txBox="1">
            <a:spLocks noChangeArrowheads="1"/>
          </p:cNvSpPr>
          <p:nvPr/>
        </p:nvSpPr>
        <p:spPr bwMode="auto">
          <a:xfrm>
            <a:off x="539750" y="5516563"/>
            <a:ext cx="8137525" cy="915987"/>
          </a:xfrm>
          <a:prstGeom prst="rect">
            <a:avLst/>
          </a:prstGeom>
          <a:noFill/>
          <a:ln w="9525">
            <a:noFill/>
            <a:miter lim="800000"/>
            <a:headEnd/>
            <a:tailEnd/>
          </a:ln>
        </p:spPr>
        <p:txBody>
          <a:bodyPr>
            <a:spAutoFit/>
          </a:bodyPr>
          <a:lstStyle/>
          <a:p>
            <a:pPr algn="just">
              <a:buFont typeface="Wingdings" pitchFamily="2" charset="2"/>
              <a:buChar char="§"/>
            </a:pPr>
            <a:r>
              <a:rPr lang="el-GR" b="1">
                <a:solidFill>
                  <a:srgbClr val="000000"/>
                </a:solidFill>
                <a:cs typeface="Arial" charset="0"/>
              </a:rPr>
              <a:t> </a:t>
            </a:r>
            <a:r>
              <a:rPr lang="el-GR">
                <a:solidFill>
                  <a:srgbClr val="000000"/>
                </a:solidFill>
                <a:cs typeface="Arial" charset="0"/>
              </a:rPr>
              <a:t>Αριθμός μακροχρόνια ανέργων (άνεργοι</a:t>
            </a:r>
            <a:r>
              <a:rPr lang="en-GB">
                <a:solidFill>
                  <a:srgbClr val="000000"/>
                </a:solidFill>
                <a:cs typeface="Arial" charset="0"/>
              </a:rPr>
              <a:t> </a:t>
            </a:r>
            <a:r>
              <a:rPr lang="el-GR">
                <a:solidFill>
                  <a:srgbClr val="000000"/>
                </a:solidFill>
                <a:cs typeface="Arial" charset="0"/>
              </a:rPr>
              <a:t>&gt; 12 μήνες) το 2012 έχει σχεδόν τριπλασιαστεί σε σχέση με το 2009 (735 χιλ. έναντι 202 χιλ.).</a:t>
            </a:r>
          </a:p>
          <a:p>
            <a:pPr algn="just">
              <a:buFont typeface="Wingdings" pitchFamily="2" charset="2"/>
              <a:buChar char="§"/>
            </a:pPr>
            <a:r>
              <a:rPr lang="el-GR">
                <a:solidFill>
                  <a:srgbClr val="000000"/>
                </a:solidFill>
                <a:cs typeface="Arial" charset="0"/>
              </a:rPr>
              <a:t> 6 στους 10 ανέργους το 2012 είναι μακροχρόνια άνεργοι</a:t>
            </a:r>
          </a:p>
        </p:txBody>
      </p:sp>
      <p:sp>
        <p:nvSpPr>
          <p:cNvPr id="51205" name="TextBox 14"/>
          <p:cNvSpPr txBox="1">
            <a:spLocks noChangeArrowheads="1"/>
          </p:cNvSpPr>
          <p:nvPr/>
        </p:nvSpPr>
        <p:spPr bwMode="auto">
          <a:xfrm>
            <a:off x="1403350" y="1268413"/>
            <a:ext cx="6408738" cy="274637"/>
          </a:xfrm>
          <a:prstGeom prst="rect">
            <a:avLst/>
          </a:prstGeom>
          <a:noFill/>
          <a:ln w="9525">
            <a:noFill/>
            <a:miter lim="800000"/>
            <a:headEnd/>
            <a:tailEnd/>
          </a:ln>
        </p:spPr>
        <p:txBody>
          <a:bodyPr>
            <a:spAutoFit/>
          </a:bodyPr>
          <a:lstStyle/>
          <a:p>
            <a:pPr algn="ctr"/>
            <a:r>
              <a:rPr lang="el-GR" sz="1200" b="1">
                <a:solidFill>
                  <a:srgbClr val="000000"/>
                </a:solidFill>
                <a:cs typeface="Arial" charset="0"/>
              </a:rPr>
              <a:t>Μακροχρόνια άνεργοι ως ποσοστό του συνόλου των ανέργων</a:t>
            </a:r>
          </a:p>
        </p:txBody>
      </p:sp>
      <p:sp>
        <p:nvSpPr>
          <p:cNvPr id="51206" name="TextBox 19"/>
          <p:cNvSpPr txBox="1">
            <a:spLocks noChangeArrowheads="1"/>
          </p:cNvSpPr>
          <p:nvPr/>
        </p:nvSpPr>
        <p:spPr bwMode="auto">
          <a:xfrm>
            <a:off x="827088" y="5084763"/>
            <a:ext cx="1871662" cy="246062"/>
          </a:xfrm>
          <a:prstGeom prst="rect">
            <a:avLst/>
          </a:prstGeom>
          <a:noFill/>
          <a:ln w="9525">
            <a:noFill/>
            <a:miter lim="800000"/>
            <a:headEnd/>
            <a:tailEnd/>
          </a:ln>
        </p:spPr>
        <p:txBody>
          <a:bodyPr>
            <a:spAutoFit/>
          </a:bodyPr>
          <a:lstStyle/>
          <a:p>
            <a:r>
              <a:rPr lang="el-GR" sz="1000" b="1">
                <a:solidFill>
                  <a:srgbClr val="000000"/>
                </a:solidFill>
                <a:latin typeface="Tahoma" pitchFamily="34" charset="0"/>
                <a:cs typeface="Tahoma" pitchFamily="34" charset="0"/>
              </a:rPr>
              <a:t>Πηγή: </a:t>
            </a:r>
            <a:r>
              <a:rPr lang="el-GR" sz="1000">
                <a:solidFill>
                  <a:srgbClr val="000000"/>
                </a:solidFill>
                <a:latin typeface="Tahoma" pitchFamily="34" charset="0"/>
                <a:cs typeface="Tahoma" pitchFamily="34" charset="0"/>
              </a:rPr>
              <a:t>ΕΛΣΤΑΤ</a:t>
            </a:r>
          </a:p>
        </p:txBody>
      </p:sp>
      <p:sp>
        <p:nvSpPr>
          <p:cNvPr id="51207" name="Rectangle 2"/>
          <p:cNvSpPr>
            <a:spLocks noChangeArrowheads="1"/>
          </p:cNvSpPr>
          <p:nvPr/>
        </p:nvSpPr>
        <p:spPr bwMode="auto">
          <a:xfrm>
            <a:off x="0" y="396875"/>
            <a:ext cx="9144000" cy="871538"/>
          </a:xfrm>
          <a:prstGeom prst="rect">
            <a:avLst/>
          </a:prstGeom>
          <a:solidFill>
            <a:srgbClr val="336666"/>
          </a:solidFill>
          <a:ln w="9525">
            <a:noFill/>
            <a:miter lim="800000"/>
            <a:headEnd/>
            <a:tailEnd/>
          </a:ln>
        </p:spPr>
        <p:txBody>
          <a:bodyPr anchor="ctr"/>
          <a:lstStyle/>
          <a:p>
            <a:pPr algn="ctr" eaLnBrk="0" hangingPunct="0">
              <a:lnSpc>
                <a:spcPct val="90000"/>
              </a:lnSpc>
            </a:pPr>
            <a:r>
              <a:rPr lang="el-GR" sz="3200" b="1">
                <a:solidFill>
                  <a:schemeClr val="bg1"/>
                </a:solidFill>
              </a:rPr>
              <a:t>Μείζον ζήτημα η μακροχρόνια ανεργία</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3"/>
          <p:cNvSpPr>
            <a:spLocks noGrp="1" noChangeArrowheads="1"/>
          </p:cNvSpPr>
          <p:nvPr>
            <p:ph idx="4294967295"/>
          </p:nvPr>
        </p:nvSpPr>
        <p:spPr>
          <a:xfrm>
            <a:off x="179388" y="1341438"/>
            <a:ext cx="4679950" cy="5184775"/>
          </a:xfrm>
        </p:spPr>
        <p:txBody>
          <a:bodyPr/>
          <a:lstStyle/>
          <a:p>
            <a:pPr eaLnBrk="1" hangingPunct="1"/>
            <a:r>
              <a:rPr lang="el-GR" sz="1800" b="1" smtClean="0">
                <a:latin typeface="Arial" charset="0"/>
                <a:cs typeface="Arial" charset="0"/>
              </a:rPr>
              <a:t>Εξαγωγές αγαθών (πλην πετρελαιοειδών :</a:t>
            </a:r>
            <a:r>
              <a:rPr lang="el-GR" sz="1800" smtClean="0">
                <a:latin typeface="Arial" charset="0"/>
                <a:cs typeface="Arial" charset="0"/>
              </a:rPr>
              <a:t> +</a:t>
            </a:r>
            <a:r>
              <a:rPr lang="en-US" sz="1800" smtClean="0">
                <a:latin typeface="Arial" charset="0"/>
                <a:cs typeface="Arial" charset="0"/>
              </a:rPr>
              <a:t>5.1</a:t>
            </a:r>
            <a:r>
              <a:rPr lang="el-GR" sz="1800" smtClean="0">
                <a:latin typeface="Arial" charset="0"/>
                <a:cs typeface="Arial" charset="0"/>
              </a:rPr>
              <a:t>% το 2012, </a:t>
            </a:r>
            <a:r>
              <a:rPr lang="el-GR" sz="1800" b="1" smtClean="0">
                <a:latin typeface="Arial" charset="0"/>
                <a:cs typeface="Arial" charset="0"/>
              </a:rPr>
              <a:t>€</a:t>
            </a:r>
            <a:r>
              <a:rPr lang="el-GR" sz="2000" b="1" smtClean="0">
                <a:latin typeface="Arial" charset="0"/>
                <a:cs typeface="Arial" charset="0"/>
              </a:rPr>
              <a:t>1</a:t>
            </a:r>
            <a:r>
              <a:rPr lang="en-US" sz="2000" b="1" smtClean="0">
                <a:latin typeface="Arial" charset="0"/>
                <a:cs typeface="Arial" charset="0"/>
              </a:rPr>
              <a:t>7</a:t>
            </a:r>
            <a:r>
              <a:rPr lang="el-GR" sz="2000" b="1" smtClean="0">
                <a:latin typeface="Arial" charset="0"/>
                <a:cs typeface="Arial" charset="0"/>
              </a:rPr>
              <a:t> </a:t>
            </a:r>
            <a:r>
              <a:rPr lang="el-GR" sz="1800" b="1" smtClean="0">
                <a:latin typeface="Arial" charset="0"/>
                <a:cs typeface="Arial" charset="0"/>
              </a:rPr>
              <a:t>δισεκ.)</a:t>
            </a:r>
            <a:endParaRPr lang="en-US" sz="1600" smtClean="0">
              <a:latin typeface="Arial" charset="0"/>
              <a:cs typeface="Arial" charset="0"/>
            </a:endParaRPr>
          </a:p>
          <a:p>
            <a:pPr eaLnBrk="1" hangingPunct="1"/>
            <a:r>
              <a:rPr lang="el-GR" sz="1800" b="1" smtClean="0">
                <a:latin typeface="Arial" charset="0"/>
                <a:cs typeface="Arial" charset="0"/>
              </a:rPr>
              <a:t>Εισαγωγές</a:t>
            </a:r>
            <a:r>
              <a:rPr lang="el-GR" sz="1800" smtClean="0">
                <a:latin typeface="Arial" charset="0"/>
                <a:cs typeface="Arial" charset="0"/>
              </a:rPr>
              <a:t>: -</a:t>
            </a:r>
            <a:r>
              <a:rPr lang="en-US" sz="1800" smtClean="0">
                <a:latin typeface="Arial" charset="0"/>
                <a:cs typeface="Arial" charset="0"/>
              </a:rPr>
              <a:t>6</a:t>
            </a:r>
            <a:r>
              <a:rPr lang="el-GR" sz="1800" smtClean="0">
                <a:latin typeface="Arial" charset="0"/>
                <a:cs typeface="Arial" charset="0"/>
              </a:rPr>
              <a:t>%</a:t>
            </a:r>
            <a:r>
              <a:rPr lang="en-US" sz="1800" smtClean="0">
                <a:latin typeface="Arial" charset="0"/>
                <a:cs typeface="Arial" charset="0"/>
              </a:rPr>
              <a:t> (</a:t>
            </a:r>
            <a:r>
              <a:rPr lang="el-GR" sz="1800" b="1" smtClean="0">
                <a:latin typeface="Arial" charset="0"/>
                <a:cs typeface="Arial" charset="0"/>
              </a:rPr>
              <a:t>€</a:t>
            </a:r>
            <a:r>
              <a:rPr lang="en-US" sz="1800" b="1" smtClean="0">
                <a:latin typeface="Arial" charset="0"/>
                <a:cs typeface="Arial" charset="0"/>
              </a:rPr>
              <a:t>30.2 </a:t>
            </a:r>
            <a:r>
              <a:rPr lang="el-GR" sz="1800" b="1" smtClean="0">
                <a:latin typeface="Arial" charset="0"/>
                <a:cs typeface="Arial" charset="0"/>
              </a:rPr>
              <a:t>δισεκ.</a:t>
            </a:r>
            <a:r>
              <a:rPr lang="el-GR" sz="1800" smtClean="0">
                <a:latin typeface="Arial" charset="0"/>
                <a:cs typeface="Arial" charset="0"/>
              </a:rPr>
              <a:t>)</a:t>
            </a:r>
          </a:p>
          <a:p>
            <a:pPr eaLnBrk="1" hangingPunct="1"/>
            <a:r>
              <a:rPr lang="el-GR" sz="1800" b="1" smtClean="0">
                <a:latin typeface="Arial" charset="0"/>
                <a:cs typeface="Arial" charset="0"/>
              </a:rPr>
              <a:t>Εμπορικό έλλειμμα</a:t>
            </a:r>
            <a:r>
              <a:rPr lang="el-GR" sz="1800" smtClean="0">
                <a:latin typeface="Arial" charset="0"/>
                <a:cs typeface="Arial" charset="0"/>
              </a:rPr>
              <a:t>: </a:t>
            </a:r>
            <a:r>
              <a:rPr lang="en-US" sz="1800" smtClean="0">
                <a:latin typeface="Arial" charset="0"/>
                <a:cs typeface="Arial" charset="0"/>
              </a:rPr>
              <a:t>-17.2%</a:t>
            </a:r>
            <a:endParaRPr lang="el-GR" sz="1800" smtClean="0">
              <a:latin typeface="Arial" charset="0"/>
              <a:cs typeface="Arial" charset="0"/>
            </a:endParaRPr>
          </a:p>
          <a:p>
            <a:pPr eaLnBrk="1" hangingPunct="1"/>
            <a:r>
              <a:rPr lang="el-GR" sz="1800" smtClean="0">
                <a:latin typeface="Arial" charset="0"/>
                <a:cs typeface="Arial" charset="0"/>
              </a:rPr>
              <a:t>Εξαγωγές</a:t>
            </a:r>
            <a:r>
              <a:rPr lang="en-US" sz="1800" smtClean="0">
                <a:latin typeface="Arial" charset="0"/>
                <a:cs typeface="Arial" charset="0"/>
              </a:rPr>
              <a:t>:</a:t>
            </a:r>
            <a:r>
              <a:rPr lang="el-GR" sz="1800" smtClean="0">
                <a:latin typeface="Arial" charset="0"/>
                <a:cs typeface="Arial" charset="0"/>
              </a:rPr>
              <a:t> </a:t>
            </a:r>
            <a:r>
              <a:rPr lang="el-GR" sz="1800" b="1" smtClean="0">
                <a:latin typeface="Arial" charset="0"/>
                <a:cs typeface="Arial" charset="0"/>
              </a:rPr>
              <a:t>καλύπτουν το 5</a:t>
            </a:r>
            <a:r>
              <a:rPr lang="en-US" sz="1800" b="1" smtClean="0">
                <a:latin typeface="Arial" charset="0"/>
                <a:cs typeface="Arial" charset="0"/>
              </a:rPr>
              <a:t>6</a:t>
            </a:r>
            <a:r>
              <a:rPr lang="el-GR" sz="1800" b="1" smtClean="0">
                <a:latin typeface="Arial" charset="0"/>
                <a:cs typeface="Arial" charset="0"/>
              </a:rPr>
              <a:t>% των εισαγωγών</a:t>
            </a:r>
          </a:p>
          <a:p>
            <a:pPr eaLnBrk="1" hangingPunct="1"/>
            <a:r>
              <a:rPr lang="el-GR" sz="1800" smtClean="0">
                <a:latin typeface="Arial" charset="0"/>
                <a:cs typeface="Arial" charset="0"/>
              </a:rPr>
              <a:t>Τ</a:t>
            </a:r>
            <a:r>
              <a:rPr lang="en-US" sz="1800" smtClean="0">
                <a:latin typeface="Arial" charset="0"/>
                <a:cs typeface="Arial" charset="0"/>
              </a:rPr>
              <a:t>o</a:t>
            </a:r>
            <a:r>
              <a:rPr lang="el-GR" sz="1800" smtClean="0">
                <a:latin typeface="Arial" charset="0"/>
                <a:cs typeface="Arial" charset="0"/>
              </a:rPr>
              <a:t> 1/</a:t>
            </a:r>
            <a:r>
              <a:rPr lang="en-US" sz="1800" smtClean="0">
                <a:latin typeface="Arial" charset="0"/>
                <a:cs typeface="Arial" charset="0"/>
              </a:rPr>
              <a:t>2</a:t>
            </a:r>
            <a:r>
              <a:rPr lang="el-GR" sz="1800" smtClean="0">
                <a:latin typeface="Arial" charset="0"/>
                <a:cs typeface="Arial" charset="0"/>
              </a:rPr>
              <a:t> σχεδόν της συνολικής αύξησης των εξαγωγών προέρχονται από </a:t>
            </a:r>
            <a:r>
              <a:rPr lang="el-GR" sz="1800" b="1" smtClean="0">
                <a:latin typeface="Arial" charset="0"/>
                <a:cs typeface="Arial" charset="0"/>
              </a:rPr>
              <a:t>«Αγροτικά προϊόντα» (+</a:t>
            </a:r>
            <a:r>
              <a:rPr lang="en-US" sz="1800" b="1" smtClean="0">
                <a:latin typeface="Arial" charset="0"/>
                <a:cs typeface="Arial" charset="0"/>
              </a:rPr>
              <a:t>10.5</a:t>
            </a:r>
            <a:r>
              <a:rPr lang="el-GR" sz="1800" b="1" smtClean="0">
                <a:latin typeface="Arial" charset="0"/>
                <a:cs typeface="Arial" charset="0"/>
              </a:rPr>
              <a:t>%)</a:t>
            </a:r>
            <a:r>
              <a:rPr lang="el-GR" sz="1800" smtClean="0">
                <a:latin typeface="Arial" charset="0"/>
                <a:cs typeface="Arial" charset="0"/>
              </a:rPr>
              <a:t> και  </a:t>
            </a:r>
            <a:r>
              <a:rPr lang="el-GR" sz="1800" b="1" smtClean="0">
                <a:latin typeface="Arial" charset="0"/>
                <a:cs typeface="Arial" charset="0"/>
              </a:rPr>
              <a:t>«Πρώτες ύλες» (+5</a:t>
            </a:r>
            <a:r>
              <a:rPr lang="en-US" sz="1800" b="1" smtClean="0">
                <a:latin typeface="Arial" charset="0"/>
                <a:cs typeface="Arial" charset="0"/>
              </a:rPr>
              <a:t>5</a:t>
            </a:r>
            <a:r>
              <a:rPr lang="el-GR" sz="1800" b="1" smtClean="0">
                <a:latin typeface="Arial" charset="0"/>
                <a:cs typeface="Arial" charset="0"/>
              </a:rPr>
              <a:t>%)</a:t>
            </a:r>
          </a:p>
          <a:p>
            <a:pPr eaLnBrk="1" hangingPunct="1"/>
            <a:r>
              <a:rPr lang="el-GR" sz="1800" b="1" smtClean="0">
                <a:latin typeface="Arial" charset="0"/>
                <a:cs typeface="Arial" charset="0"/>
              </a:rPr>
              <a:t>Αγορές:</a:t>
            </a:r>
            <a:r>
              <a:rPr lang="el-GR" sz="1800" smtClean="0">
                <a:latin typeface="Arial" charset="0"/>
                <a:cs typeface="Arial" charset="0"/>
              </a:rPr>
              <a:t> </a:t>
            </a:r>
            <a:r>
              <a:rPr lang="el-GR" sz="1800" b="1" smtClean="0">
                <a:latin typeface="Arial" charset="0"/>
                <a:cs typeface="Arial" charset="0"/>
              </a:rPr>
              <a:t>απώλειες</a:t>
            </a:r>
            <a:r>
              <a:rPr lang="el-GR" sz="1800" smtClean="0">
                <a:latin typeface="Arial" charset="0"/>
                <a:cs typeface="Arial" charset="0"/>
              </a:rPr>
              <a:t> σε Ευρωζώνη,  Ιταλία(-</a:t>
            </a:r>
            <a:r>
              <a:rPr lang="en-US" sz="1800" smtClean="0">
                <a:latin typeface="Arial" charset="0"/>
                <a:cs typeface="Arial" charset="0"/>
              </a:rPr>
              <a:t>5.5</a:t>
            </a:r>
            <a:r>
              <a:rPr lang="el-GR" sz="1800" smtClean="0">
                <a:latin typeface="Arial" charset="0"/>
                <a:cs typeface="Arial" charset="0"/>
              </a:rPr>
              <a:t>%) Γερμανία(-</a:t>
            </a:r>
            <a:r>
              <a:rPr lang="en-US" sz="1800" smtClean="0">
                <a:latin typeface="Arial" charset="0"/>
                <a:cs typeface="Arial" charset="0"/>
              </a:rPr>
              <a:t>2.2</a:t>
            </a:r>
            <a:r>
              <a:rPr lang="el-GR" sz="1800" smtClean="0">
                <a:latin typeface="Arial" charset="0"/>
                <a:cs typeface="Arial" charset="0"/>
              </a:rPr>
              <a:t>%), </a:t>
            </a:r>
            <a:r>
              <a:rPr lang="el-GR" sz="1800" b="1" smtClean="0">
                <a:latin typeface="Arial" charset="0"/>
                <a:cs typeface="Arial" charset="0"/>
              </a:rPr>
              <a:t>άνοδος</a:t>
            </a:r>
            <a:r>
              <a:rPr lang="el-GR" sz="1800" smtClean="0">
                <a:latin typeface="Arial" charset="0"/>
                <a:cs typeface="Arial" charset="0"/>
              </a:rPr>
              <a:t> σε Ρωσία και Τουρκία (19% αμφότερες), Βαλκάνια και Κίνα (+7%), </a:t>
            </a:r>
            <a:r>
              <a:rPr lang="el-GR" sz="1800" b="1" smtClean="0">
                <a:latin typeface="Arial" charset="0"/>
                <a:cs typeface="Arial" charset="0"/>
              </a:rPr>
              <a:t>υψηλή άνοδος </a:t>
            </a:r>
            <a:r>
              <a:rPr lang="el-GR" sz="1800" smtClean="0">
                <a:latin typeface="Arial" charset="0"/>
                <a:cs typeface="Arial" charset="0"/>
              </a:rPr>
              <a:t>σε</a:t>
            </a:r>
            <a:r>
              <a:rPr lang="el-GR" sz="1800" b="1" smtClean="0">
                <a:latin typeface="Arial" charset="0"/>
                <a:cs typeface="Arial" charset="0"/>
              </a:rPr>
              <a:t> </a:t>
            </a:r>
            <a:r>
              <a:rPr lang="el-GR" sz="1800" smtClean="0">
                <a:latin typeface="Arial" charset="0"/>
                <a:cs typeface="Arial" charset="0"/>
              </a:rPr>
              <a:t>ΗΠΑ (+26%)</a:t>
            </a:r>
            <a:endParaRPr lang="el-GR" sz="1900" smtClean="0">
              <a:latin typeface="Arial" charset="0"/>
              <a:cs typeface="Arial" charset="0"/>
            </a:endParaRPr>
          </a:p>
        </p:txBody>
      </p:sp>
      <p:sp>
        <p:nvSpPr>
          <p:cNvPr id="53250" name="Title 3"/>
          <p:cNvSpPr>
            <a:spLocks noGrp="1"/>
          </p:cNvSpPr>
          <p:nvPr>
            <p:ph type="title" idx="4294967295"/>
          </p:nvPr>
        </p:nvSpPr>
        <p:spPr>
          <a:xfrm>
            <a:off x="0" y="396875"/>
            <a:ext cx="9144000" cy="871538"/>
          </a:xfrm>
          <a:solidFill>
            <a:srgbClr val="336666"/>
          </a:solidFill>
        </p:spPr>
        <p:txBody>
          <a:bodyPr/>
          <a:lstStyle/>
          <a:p>
            <a:pPr eaLnBrk="1" hangingPunct="1"/>
            <a:r>
              <a:rPr lang="el-GR" sz="2400" smtClean="0">
                <a:solidFill>
                  <a:schemeClr val="bg1"/>
                </a:solidFill>
                <a:latin typeface="Arial" charset="0"/>
                <a:cs typeface="Arial" charset="0"/>
              </a:rPr>
              <a:t>Σημαντική συρρίκνωση εμπορικού ισοζυγίου αγαθών το </a:t>
            </a:r>
            <a:r>
              <a:rPr lang="en-US" sz="2400" smtClean="0">
                <a:solidFill>
                  <a:schemeClr val="bg1"/>
                </a:solidFill>
                <a:latin typeface="Arial" charset="0"/>
                <a:cs typeface="Arial" charset="0"/>
              </a:rPr>
              <a:t>2012</a:t>
            </a:r>
            <a:endParaRPr lang="el-GR" sz="2400" smtClean="0">
              <a:latin typeface="Arial" charset="0"/>
              <a:cs typeface="Arial" charset="0"/>
            </a:endParaRPr>
          </a:p>
        </p:txBody>
      </p:sp>
      <p:sp>
        <p:nvSpPr>
          <p:cNvPr id="53251" name="Text Box 5"/>
          <p:cNvSpPr txBox="1">
            <a:spLocks noChangeArrowheads="1"/>
          </p:cNvSpPr>
          <p:nvPr/>
        </p:nvSpPr>
        <p:spPr bwMode="auto">
          <a:xfrm>
            <a:off x="4929188" y="1643063"/>
            <a:ext cx="4067175" cy="523875"/>
          </a:xfrm>
          <a:prstGeom prst="rect">
            <a:avLst/>
          </a:prstGeom>
          <a:noFill/>
          <a:ln w="9525">
            <a:noFill/>
            <a:miter lim="800000"/>
            <a:headEnd/>
            <a:tailEnd/>
          </a:ln>
        </p:spPr>
        <p:txBody>
          <a:bodyPr>
            <a:spAutoFit/>
          </a:bodyPr>
          <a:lstStyle/>
          <a:p>
            <a:pPr algn="ctr">
              <a:spcBef>
                <a:spcPct val="50000"/>
              </a:spcBef>
            </a:pPr>
            <a:r>
              <a:rPr lang="el-GR" sz="1400" b="1"/>
              <a:t>Αξία ελληνικών εξαγωγών και εισαγωγών κατά τα έτη, 2009-2012  </a:t>
            </a:r>
          </a:p>
        </p:txBody>
      </p:sp>
      <p:pic>
        <p:nvPicPr>
          <p:cNvPr id="53252" name="Picture 8"/>
          <p:cNvPicPr>
            <a:picLocks noChangeAspect="1" noChangeArrowheads="1"/>
          </p:cNvPicPr>
          <p:nvPr/>
        </p:nvPicPr>
        <p:blipFill>
          <a:blip r:embed="rId3" cstate="print"/>
          <a:srcRect/>
          <a:stretch>
            <a:fillRect/>
          </a:stretch>
        </p:blipFill>
        <p:spPr bwMode="auto">
          <a:xfrm>
            <a:off x="4441825" y="2060575"/>
            <a:ext cx="4702175" cy="2928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Content Placeholder 2"/>
          <p:cNvSpPr>
            <a:spLocks noGrp="1"/>
          </p:cNvSpPr>
          <p:nvPr>
            <p:ph idx="4294967295"/>
          </p:nvPr>
        </p:nvSpPr>
        <p:spPr>
          <a:xfrm>
            <a:off x="179388" y="1412875"/>
            <a:ext cx="8964612" cy="5111750"/>
          </a:xfrm>
        </p:spPr>
        <p:txBody>
          <a:bodyPr/>
          <a:lstStyle/>
          <a:p>
            <a:pPr eaLnBrk="1" hangingPunct="1"/>
            <a:r>
              <a:rPr lang="el-GR" sz="2000" smtClean="0">
                <a:latin typeface="Arial" charset="0"/>
                <a:cs typeface="Arial" charset="0"/>
              </a:rPr>
              <a:t>ΓΔΤΚ: το 2012 </a:t>
            </a:r>
            <a:r>
              <a:rPr lang="el-GR" sz="2000" b="1" smtClean="0">
                <a:latin typeface="Arial" charset="0"/>
                <a:cs typeface="Arial" charset="0"/>
              </a:rPr>
              <a:t>1,</a:t>
            </a:r>
            <a:r>
              <a:rPr lang="en-US" sz="2000" b="1" smtClean="0">
                <a:latin typeface="Arial" charset="0"/>
                <a:cs typeface="Arial" charset="0"/>
              </a:rPr>
              <a:t>5</a:t>
            </a:r>
            <a:r>
              <a:rPr lang="el-GR" sz="2000" b="1" smtClean="0">
                <a:latin typeface="Arial" charset="0"/>
                <a:cs typeface="Arial" charset="0"/>
              </a:rPr>
              <a:t>%</a:t>
            </a:r>
            <a:r>
              <a:rPr lang="el-GR" sz="2000" smtClean="0">
                <a:latin typeface="Arial" charset="0"/>
                <a:cs typeface="Arial" charset="0"/>
              </a:rPr>
              <a:t> έναντι </a:t>
            </a:r>
            <a:r>
              <a:rPr lang="el-GR" sz="2000" b="1" smtClean="0">
                <a:latin typeface="Arial" charset="0"/>
                <a:cs typeface="Arial" charset="0"/>
              </a:rPr>
              <a:t>3,</a:t>
            </a:r>
            <a:r>
              <a:rPr lang="en-US" sz="2000" b="1" smtClean="0">
                <a:latin typeface="Arial" charset="0"/>
                <a:cs typeface="Arial" charset="0"/>
              </a:rPr>
              <a:t>3</a:t>
            </a:r>
            <a:r>
              <a:rPr lang="el-GR" sz="2000" b="1" smtClean="0">
                <a:latin typeface="Arial" charset="0"/>
                <a:cs typeface="Arial" charset="0"/>
              </a:rPr>
              <a:t>%</a:t>
            </a:r>
            <a:r>
              <a:rPr lang="el-GR" sz="2000" smtClean="0">
                <a:latin typeface="Arial" charset="0"/>
                <a:cs typeface="Arial" charset="0"/>
              </a:rPr>
              <a:t> το 2011</a:t>
            </a:r>
            <a:r>
              <a:rPr lang="en-US" sz="2000" smtClean="0">
                <a:latin typeface="Arial" charset="0"/>
                <a:cs typeface="Arial" charset="0"/>
              </a:rPr>
              <a:t>  </a:t>
            </a:r>
            <a:endParaRPr lang="el-GR" sz="2000" smtClean="0">
              <a:latin typeface="Arial" charset="0"/>
              <a:cs typeface="Arial" charset="0"/>
            </a:endParaRPr>
          </a:p>
          <a:p>
            <a:pPr eaLnBrk="1" hangingPunct="1"/>
            <a:r>
              <a:rPr lang="el-GR" sz="1800" smtClean="0">
                <a:latin typeface="Arial" charset="0"/>
                <a:cs typeface="Arial" charset="0"/>
              </a:rPr>
              <a:t>α΄ δίμηνο 2013</a:t>
            </a:r>
            <a:r>
              <a:rPr lang="el-GR" sz="1800" smtClean="0">
                <a:latin typeface="Arial" charset="0"/>
                <a:cs typeface="Arial" charset="0"/>
                <a:sym typeface="Wingdings" pitchFamily="2" charset="2"/>
              </a:rPr>
              <a:t>: </a:t>
            </a:r>
            <a:r>
              <a:rPr lang="el-GR" sz="1800" smtClean="0">
                <a:latin typeface="Arial" charset="0"/>
                <a:cs typeface="Arial" charset="0"/>
              </a:rPr>
              <a:t>0,1% έναντι 2,2% το δίμηνο 2012</a:t>
            </a:r>
          </a:p>
          <a:p>
            <a:pPr eaLnBrk="1" hangingPunct="1">
              <a:buFontTx/>
              <a:buNone/>
            </a:pPr>
            <a:endParaRPr lang="el-GR" sz="2400" smtClean="0">
              <a:latin typeface="Arial" charset="0"/>
              <a:cs typeface="Arial" charset="0"/>
            </a:endParaRPr>
          </a:p>
        </p:txBody>
      </p:sp>
      <p:sp>
        <p:nvSpPr>
          <p:cNvPr id="55298" name="TextBox 4"/>
          <p:cNvSpPr txBox="1">
            <a:spLocks noChangeArrowheads="1"/>
          </p:cNvSpPr>
          <p:nvPr/>
        </p:nvSpPr>
        <p:spPr bwMode="auto">
          <a:xfrm>
            <a:off x="1116013" y="2349500"/>
            <a:ext cx="3960812" cy="260350"/>
          </a:xfrm>
          <a:prstGeom prst="rect">
            <a:avLst/>
          </a:prstGeom>
          <a:noFill/>
          <a:ln w="9525">
            <a:noFill/>
            <a:miter lim="800000"/>
            <a:headEnd/>
            <a:tailEnd/>
          </a:ln>
        </p:spPr>
        <p:txBody>
          <a:bodyPr>
            <a:spAutoFit/>
          </a:bodyPr>
          <a:lstStyle/>
          <a:p>
            <a:pPr algn="ctr"/>
            <a:r>
              <a:rPr lang="el-GR" sz="1100" b="1">
                <a:latin typeface="Tahoma" pitchFamily="34" charset="0"/>
                <a:cs typeface="Tahoma" pitchFamily="34" charset="0"/>
              </a:rPr>
              <a:t>Εξέλιξη πληθωρισμού βάσει ΕνΔΤΚ, Ετήσιες ΠΜ</a:t>
            </a:r>
          </a:p>
        </p:txBody>
      </p:sp>
      <p:sp>
        <p:nvSpPr>
          <p:cNvPr id="55299" name="TextBox 5"/>
          <p:cNvSpPr txBox="1">
            <a:spLocks noChangeArrowheads="1"/>
          </p:cNvSpPr>
          <p:nvPr/>
        </p:nvSpPr>
        <p:spPr bwMode="auto">
          <a:xfrm>
            <a:off x="6011863" y="1357313"/>
            <a:ext cx="2952750" cy="4308475"/>
          </a:xfrm>
          <a:prstGeom prst="rect">
            <a:avLst/>
          </a:prstGeom>
          <a:noFill/>
          <a:ln w="9525">
            <a:noFill/>
            <a:miter lim="800000"/>
            <a:headEnd/>
            <a:tailEnd/>
          </a:ln>
        </p:spPr>
        <p:txBody>
          <a:bodyPr>
            <a:spAutoFit/>
          </a:bodyPr>
          <a:lstStyle/>
          <a:p>
            <a:pPr>
              <a:spcBef>
                <a:spcPts val="600"/>
              </a:spcBef>
              <a:spcAft>
                <a:spcPts val="600"/>
              </a:spcAft>
              <a:buFont typeface="Arial" charset="0"/>
              <a:buChar char="•"/>
            </a:pPr>
            <a:r>
              <a:rPr lang="el-GR" sz="2000"/>
              <a:t> </a:t>
            </a:r>
            <a:r>
              <a:rPr lang="el-GR" b="1"/>
              <a:t>Αρνητικός</a:t>
            </a:r>
            <a:r>
              <a:rPr lang="el-GR"/>
              <a:t> δομικός πληθωρισμός το α΄ δίμηνο: -1,3%</a:t>
            </a:r>
          </a:p>
          <a:p>
            <a:pPr>
              <a:spcBef>
                <a:spcPts val="600"/>
              </a:spcBef>
              <a:spcAft>
                <a:spcPts val="600"/>
              </a:spcAft>
              <a:buFont typeface="Arial" charset="0"/>
              <a:buChar char="•"/>
            </a:pPr>
            <a:r>
              <a:rPr lang="el-GR"/>
              <a:t> Αρνητικός πληθωρισμός σε: Υγεία, Εκπαίδευση, Επικοινωνίες, Ξενοδοχεία, Αναψυχή και Υπηρεσίες, Διαρκή αγαθά</a:t>
            </a:r>
          </a:p>
          <a:p>
            <a:pPr>
              <a:spcBef>
                <a:spcPts val="600"/>
              </a:spcBef>
              <a:spcAft>
                <a:spcPts val="600"/>
              </a:spcAft>
              <a:buFont typeface="Arial" charset="0"/>
              <a:buChar char="•"/>
            </a:pPr>
            <a:r>
              <a:rPr lang="el-GR" b="1"/>
              <a:t> Αλλά</a:t>
            </a:r>
            <a:r>
              <a:rPr lang="el-GR"/>
              <a:t>: για τον Ιαν. του 2013 μειώσεις στις τιμές εισαγόμενων πρώτων υλών: -1,6% έναντι -0,3% για </a:t>
            </a:r>
            <a:r>
              <a:rPr lang="en-US"/>
              <a:t>E</a:t>
            </a:r>
            <a:r>
              <a:rPr lang="el-GR"/>
              <a:t>Ζ</a:t>
            </a:r>
            <a:r>
              <a:rPr lang="en-US"/>
              <a:t>17 </a:t>
            </a:r>
            <a:endParaRPr lang="el-GR"/>
          </a:p>
        </p:txBody>
      </p:sp>
      <p:sp>
        <p:nvSpPr>
          <p:cNvPr id="55300" name="Text Box 7"/>
          <p:cNvSpPr txBox="1">
            <a:spLocks noChangeArrowheads="1"/>
          </p:cNvSpPr>
          <p:nvPr/>
        </p:nvSpPr>
        <p:spPr bwMode="auto">
          <a:xfrm>
            <a:off x="142875" y="6286500"/>
            <a:ext cx="6000750" cy="396875"/>
          </a:xfrm>
          <a:prstGeom prst="rect">
            <a:avLst/>
          </a:prstGeom>
          <a:solidFill>
            <a:srgbClr val="336666"/>
          </a:solidFill>
          <a:ln w="9525">
            <a:noFill/>
            <a:miter lim="800000"/>
            <a:headEnd/>
            <a:tailEnd/>
          </a:ln>
        </p:spPr>
        <p:txBody>
          <a:bodyPr>
            <a:spAutoFit/>
          </a:bodyPr>
          <a:lstStyle/>
          <a:p>
            <a:pPr algn="ctr">
              <a:spcBef>
                <a:spcPct val="50000"/>
              </a:spcBef>
            </a:pPr>
            <a:r>
              <a:rPr lang="el-GR" sz="2000">
                <a:solidFill>
                  <a:schemeClr val="bg1"/>
                </a:solidFill>
              </a:rPr>
              <a:t>Πρόβλεψη ΙΟΒΕ για το 2013: 0,0%</a:t>
            </a:r>
          </a:p>
        </p:txBody>
      </p:sp>
      <p:sp>
        <p:nvSpPr>
          <p:cNvPr id="55301" name="Rectangle 2"/>
          <p:cNvSpPr txBox="1">
            <a:spLocks noChangeArrowheads="1"/>
          </p:cNvSpPr>
          <p:nvPr/>
        </p:nvSpPr>
        <p:spPr bwMode="auto">
          <a:xfrm>
            <a:off x="0" y="404813"/>
            <a:ext cx="9144000" cy="863600"/>
          </a:xfrm>
          <a:prstGeom prst="rect">
            <a:avLst/>
          </a:prstGeom>
          <a:solidFill>
            <a:srgbClr val="336666"/>
          </a:solidFill>
          <a:ln w="9525">
            <a:noFill/>
            <a:miter lim="800000"/>
            <a:headEnd/>
            <a:tailEnd/>
          </a:ln>
        </p:spPr>
        <p:txBody>
          <a:bodyPr anchor="ctr"/>
          <a:lstStyle/>
          <a:p>
            <a:pPr algn="ctr"/>
            <a:r>
              <a:rPr lang="el-GR" sz="2500">
                <a:solidFill>
                  <a:schemeClr val="bg1"/>
                </a:solidFill>
              </a:rPr>
              <a:t>Ο χαμηλότερος πληθωρισμός στην Ευρωζώνη, σταθερότητα τιμών μετά από 40 χρόνια </a:t>
            </a:r>
          </a:p>
        </p:txBody>
      </p:sp>
      <p:pic>
        <p:nvPicPr>
          <p:cNvPr id="55302" name="Picture 9"/>
          <p:cNvPicPr>
            <a:picLocks noChangeAspect="1" noChangeArrowheads="1"/>
          </p:cNvPicPr>
          <p:nvPr/>
        </p:nvPicPr>
        <p:blipFill>
          <a:blip r:embed="rId3" cstate="print"/>
          <a:srcRect/>
          <a:stretch>
            <a:fillRect/>
          </a:stretch>
        </p:blipFill>
        <p:spPr bwMode="auto">
          <a:xfrm>
            <a:off x="611188" y="2708275"/>
            <a:ext cx="4746625" cy="3495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5"/>
          <p:cNvSpPr>
            <a:spLocks noChangeArrowheads="1"/>
          </p:cNvSpPr>
          <p:nvPr/>
        </p:nvSpPr>
        <p:spPr bwMode="auto">
          <a:xfrm>
            <a:off x="2239963" y="1343025"/>
            <a:ext cx="5111750" cy="366713"/>
          </a:xfrm>
          <a:prstGeom prst="rect">
            <a:avLst/>
          </a:prstGeom>
          <a:noFill/>
          <a:ln w="9525">
            <a:noFill/>
            <a:miter lim="800000"/>
            <a:headEnd/>
            <a:tailEnd/>
          </a:ln>
        </p:spPr>
        <p:txBody>
          <a:bodyPr wrap="none" anchor="ctr">
            <a:spAutoFit/>
          </a:bodyPr>
          <a:lstStyle/>
          <a:p>
            <a:pPr algn="ctr"/>
            <a:r>
              <a:rPr lang="el-GR" b="1">
                <a:latin typeface="Arial "/>
              </a:rPr>
              <a:t>Ισοζύγιο Τρεχουσών Συναλλαγών</a:t>
            </a:r>
            <a:r>
              <a:rPr lang="en-US" b="1">
                <a:latin typeface="Arial "/>
              </a:rPr>
              <a:t>, </a:t>
            </a:r>
            <a:r>
              <a:rPr lang="el-GR" b="1">
                <a:latin typeface="Arial "/>
              </a:rPr>
              <a:t>2001-2012</a:t>
            </a:r>
          </a:p>
        </p:txBody>
      </p:sp>
      <p:sp>
        <p:nvSpPr>
          <p:cNvPr id="37891" name="Title 4"/>
          <p:cNvSpPr>
            <a:spLocks noGrp="1"/>
          </p:cNvSpPr>
          <p:nvPr>
            <p:ph type="title" idx="4294967295"/>
          </p:nvPr>
        </p:nvSpPr>
        <p:spPr>
          <a:xfrm>
            <a:off x="0" y="396875"/>
            <a:ext cx="9144000" cy="871538"/>
          </a:xfrm>
          <a:solidFill>
            <a:srgbClr val="336666"/>
          </a:solidFill>
        </p:spPr>
        <p:txBody>
          <a:bodyPr rtlCol="0">
            <a:normAutofit fontScale="90000"/>
          </a:bodyPr>
          <a:lstStyle/>
          <a:p>
            <a:pPr eaLnBrk="1" fontAlgn="auto" hangingPunct="1">
              <a:spcAft>
                <a:spcPts val="0"/>
              </a:spcAft>
              <a:defRPr/>
            </a:pPr>
            <a:r>
              <a:rPr lang="el-GR" sz="2200" dirty="0" smtClean="0">
                <a:solidFill>
                  <a:schemeClr val="bg1"/>
                </a:solidFill>
                <a:latin typeface="Arial" pitchFamily="34" charset="0"/>
              </a:rPr>
              <a:t>Ραγδαία συρρίκνωση στο έλλειμμα του ισοζυγίου τρεχουσών συναλλαγών</a:t>
            </a:r>
            <a:r>
              <a:rPr lang="en-US" sz="2200" smtClean="0">
                <a:solidFill>
                  <a:schemeClr val="bg1"/>
                </a:solidFill>
                <a:latin typeface="Arial" pitchFamily="34" charset="0"/>
              </a:rPr>
              <a:t>,</a:t>
            </a:r>
            <a:r>
              <a:rPr lang="el-GR" sz="2200" smtClean="0">
                <a:solidFill>
                  <a:schemeClr val="bg1"/>
                </a:solidFill>
                <a:latin typeface="Arial" pitchFamily="34" charset="0"/>
              </a:rPr>
              <a:t> </a:t>
            </a:r>
            <a:r>
              <a:rPr lang="el-GR" sz="2200" dirty="0" smtClean="0">
                <a:solidFill>
                  <a:schemeClr val="bg1"/>
                </a:solidFill>
                <a:latin typeface="Arial" pitchFamily="34" charset="0"/>
              </a:rPr>
              <a:t>στο ¼ του 2011, στο 2,9% πλέον του ΑΕΠ, από 14,9% το 2008…</a:t>
            </a:r>
          </a:p>
        </p:txBody>
      </p:sp>
      <p:graphicFrame>
        <p:nvGraphicFramePr>
          <p:cNvPr id="5" name="Chart 4"/>
          <p:cNvGraphicFramePr/>
          <p:nvPr/>
        </p:nvGraphicFramePr>
        <p:xfrm>
          <a:off x="0" y="1772816"/>
          <a:ext cx="9036496" cy="468052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4"/>
          <p:cNvSpPr>
            <a:spLocks noGrp="1"/>
          </p:cNvSpPr>
          <p:nvPr>
            <p:ph type="title" idx="4294967295"/>
          </p:nvPr>
        </p:nvSpPr>
        <p:spPr>
          <a:xfrm>
            <a:off x="0" y="396875"/>
            <a:ext cx="9144000" cy="871538"/>
          </a:xfrm>
          <a:solidFill>
            <a:srgbClr val="336666"/>
          </a:solidFill>
        </p:spPr>
        <p:txBody>
          <a:bodyPr/>
          <a:lstStyle/>
          <a:p>
            <a:pPr eaLnBrk="1" hangingPunct="1"/>
            <a:r>
              <a:rPr lang="el-GR" sz="2200" b="1" smtClean="0">
                <a:solidFill>
                  <a:schemeClr val="bg1"/>
                </a:solidFill>
                <a:latin typeface="Arial" charset="0"/>
              </a:rPr>
              <a:t>Παγιώνεται η θετική συνεισφορά από τη βελτίωση του εξωτερικού τομέα της οικονομίας</a:t>
            </a:r>
          </a:p>
        </p:txBody>
      </p:sp>
      <p:graphicFrame>
        <p:nvGraphicFramePr>
          <p:cNvPr id="7" name="Chart 6"/>
          <p:cNvGraphicFramePr/>
          <p:nvPr/>
        </p:nvGraphicFramePr>
        <p:xfrm>
          <a:off x="245170" y="1491392"/>
          <a:ext cx="8892480" cy="4936396"/>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ChangeArrowheads="1"/>
          </p:cNvSpPr>
          <p:nvPr>
            <p:ph type="body" idx="4294967295"/>
          </p:nvPr>
        </p:nvSpPr>
        <p:spPr>
          <a:xfrm>
            <a:off x="285750" y="1412875"/>
            <a:ext cx="8496300" cy="4968875"/>
          </a:xfrm>
        </p:spPr>
        <p:txBody>
          <a:bodyPr/>
          <a:lstStyle/>
          <a:p>
            <a:pPr eaLnBrk="1" hangingPunct="1">
              <a:lnSpc>
                <a:spcPct val="80000"/>
              </a:lnSpc>
            </a:pPr>
            <a:r>
              <a:rPr lang="el-GR" sz="2400" b="1" smtClean="0">
                <a:latin typeface="Arial" charset="0"/>
              </a:rPr>
              <a:t>Άμεσες θετικές επενέργειες από την ολοκλήρωση των διαπραγματεύσεων με την τρόικα</a:t>
            </a:r>
            <a:endParaRPr lang="en-US" sz="2400" b="1" smtClean="0">
              <a:latin typeface="Arial" charset="0"/>
            </a:endParaRPr>
          </a:p>
          <a:p>
            <a:pPr lvl="1" eaLnBrk="1" hangingPunct="1">
              <a:lnSpc>
                <a:spcPct val="80000"/>
              </a:lnSpc>
              <a:buFontTx/>
              <a:buChar char="o"/>
            </a:pPr>
            <a:r>
              <a:rPr lang="el-GR" sz="1600" smtClean="0">
                <a:latin typeface="Arial" charset="0"/>
              </a:rPr>
              <a:t>Επανεκκίνηση χρηματοδότησης ελληνικού κράτους</a:t>
            </a:r>
          </a:p>
          <a:p>
            <a:pPr lvl="1" eaLnBrk="1" hangingPunct="1">
              <a:lnSpc>
                <a:spcPct val="80000"/>
              </a:lnSpc>
              <a:buFontTx/>
              <a:buChar char="o"/>
            </a:pPr>
            <a:r>
              <a:rPr lang="el-GR" sz="1600" smtClean="0">
                <a:latin typeface="Arial" charset="0"/>
              </a:rPr>
              <a:t>Συνέχιση ανακεφαλαίωσης τραπεζών</a:t>
            </a:r>
          </a:p>
          <a:p>
            <a:pPr lvl="1" eaLnBrk="1" hangingPunct="1">
              <a:lnSpc>
                <a:spcPct val="80000"/>
              </a:lnSpc>
              <a:buFontTx/>
              <a:buChar char="o"/>
            </a:pPr>
            <a:r>
              <a:rPr lang="el-GR" sz="1600" smtClean="0">
                <a:latin typeface="Arial" charset="0"/>
              </a:rPr>
              <a:t>Πληρωμή οφειλών κράτους στους ιδιώτες (έστω με σχετικά αργούς ρυθμούς)</a:t>
            </a:r>
            <a:endParaRPr lang="en-US" sz="900" smtClean="0">
              <a:latin typeface="Arial" charset="0"/>
            </a:endParaRPr>
          </a:p>
          <a:p>
            <a:pPr eaLnBrk="1" hangingPunct="1">
              <a:lnSpc>
                <a:spcPct val="80000"/>
              </a:lnSpc>
            </a:pPr>
            <a:endParaRPr lang="el-GR" sz="2400" b="1" smtClean="0">
              <a:latin typeface="Arial" charset="0"/>
            </a:endParaRPr>
          </a:p>
          <a:p>
            <a:pPr eaLnBrk="1" hangingPunct="1">
              <a:lnSpc>
                <a:spcPct val="80000"/>
              </a:lnSpc>
            </a:pPr>
            <a:r>
              <a:rPr lang="el-GR" sz="2400" b="1" smtClean="0">
                <a:latin typeface="Arial" charset="0"/>
              </a:rPr>
              <a:t>Σταδιακή ανάκτηση εμπιστοσύνης της χώρας</a:t>
            </a:r>
            <a:endParaRPr lang="en-US" sz="2400" b="1" smtClean="0">
              <a:latin typeface="Arial" charset="0"/>
            </a:endParaRPr>
          </a:p>
          <a:p>
            <a:pPr lvl="1" eaLnBrk="1" hangingPunct="1">
              <a:lnSpc>
                <a:spcPct val="80000"/>
              </a:lnSpc>
              <a:buFontTx/>
              <a:buChar char="o"/>
            </a:pPr>
            <a:r>
              <a:rPr lang="el-GR" sz="1600" smtClean="0">
                <a:latin typeface="Arial" charset="0"/>
              </a:rPr>
              <a:t>Επιστροφή καταθέσεων</a:t>
            </a:r>
          </a:p>
          <a:p>
            <a:pPr lvl="1" eaLnBrk="1" hangingPunct="1">
              <a:lnSpc>
                <a:spcPct val="80000"/>
              </a:lnSpc>
              <a:buFontTx/>
              <a:buChar char="o"/>
            </a:pPr>
            <a:r>
              <a:rPr lang="el-GR" sz="1600" smtClean="0">
                <a:latin typeface="Arial" charset="0"/>
              </a:rPr>
              <a:t>Αναθέρμανση ξένων άμεσων επενδύσεων (</a:t>
            </a:r>
            <a:r>
              <a:rPr lang="en-US" sz="1600" smtClean="0">
                <a:latin typeface="Arial" charset="0"/>
              </a:rPr>
              <a:t>Hewlett Packard, Philip Morris, SAP)</a:t>
            </a:r>
            <a:endParaRPr lang="en-US" sz="900" smtClean="0">
              <a:latin typeface="Arial" charset="0"/>
            </a:endParaRPr>
          </a:p>
          <a:p>
            <a:pPr eaLnBrk="1" hangingPunct="1">
              <a:lnSpc>
                <a:spcPct val="80000"/>
              </a:lnSpc>
            </a:pPr>
            <a:endParaRPr lang="el-GR" sz="2400" b="1" smtClean="0">
              <a:latin typeface="Arial" charset="0"/>
            </a:endParaRPr>
          </a:p>
          <a:p>
            <a:pPr eaLnBrk="1" hangingPunct="1">
              <a:lnSpc>
                <a:spcPct val="80000"/>
              </a:lnSpc>
            </a:pPr>
            <a:r>
              <a:rPr lang="el-GR" sz="2400" b="1" smtClean="0">
                <a:latin typeface="Arial" charset="0"/>
              </a:rPr>
              <a:t>Απορρέουν όμως και υποχρεώσεις για το ελληνικό κράτος, πέρα από την επιβολή πρόσθετων δημοσιονομικών βαρών </a:t>
            </a:r>
          </a:p>
          <a:p>
            <a:pPr lvl="1" eaLnBrk="1" hangingPunct="1">
              <a:lnSpc>
                <a:spcPct val="80000"/>
              </a:lnSpc>
              <a:buFontTx/>
              <a:buChar char="o"/>
            </a:pPr>
            <a:r>
              <a:rPr lang="el-GR" sz="1600" smtClean="0">
                <a:latin typeface="Arial" charset="0"/>
              </a:rPr>
              <a:t>Υλοποίηση μεταρρυθμίσεων στη λειτουργία της οικονομίας και στη δομή του κράτους, ιδίως όσων αποτελούν ορόσημο (</a:t>
            </a:r>
            <a:r>
              <a:rPr lang="en-US" sz="1600" smtClean="0">
                <a:latin typeface="Arial" charset="0"/>
              </a:rPr>
              <a:t>milestone</a:t>
            </a:r>
            <a:r>
              <a:rPr lang="el-GR" sz="1600" smtClean="0">
                <a:latin typeface="Arial" charset="0"/>
              </a:rPr>
              <a:t>) για τη συνέχιση της χρηματοδότησης.</a:t>
            </a:r>
          </a:p>
        </p:txBody>
      </p:sp>
      <p:sp>
        <p:nvSpPr>
          <p:cNvPr id="61442" name="Title 3"/>
          <p:cNvSpPr>
            <a:spLocks/>
          </p:cNvSpPr>
          <p:nvPr/>
        </p:nvSpPr>
        <p:spPr bwMode="auto">
          <a:xfrm>
            <a:off x="0" y="381000"/>
            <a:ext cx="9144000" cy="871538"/>
          </a:xfrm>
          <a:prstGeom prst="rect">
            <a:avLst/>
          </a:prstGeom>
          <a:solidFill>
            <a:srgbClr val="336666"/>
          </a:solidFill>
          <a:ln w="9525">
            <a:noFill/>
            <a:miter lim="800000"/>
            <a:headEnd/>
            <a:tailEnd/>
          </a:ln>
        </p:spPr>
        <p:txBody>
          <a:bodyPr anchor="ctr"/>
          <a:lstStyle/>
          <a:p>
            <a:pPr algn="ctr" eaLnBrk="0" hangingPunct="0"/>
            <a:r>
              <a:rPr lang="el-GR" sz="3600" dirty="0">
                <a:solidFill>
                  <a:schemeClr val="bg1"/>
                </a:solidFill>
              </a:rPr>
              <a:t>Εξελίξεις 2013</a:t>
            </a:r>
            <a:endParaRPr lang="el-GR" sz="3600" dirty="0">
              <a:solidFill>
                <a:schemeClr val="tx2"/>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p:cNvSpPr>
          <p:nvPr>
            <p:ph type="body" idx="1"/>
          </p:nvPr>
        </p:nvSpPr>
        <p:spPr>
          <a:xfrm>
            <a:off x="0" y="1268413"/>
            <a:ext cx="8928100" cy="3240087"/>
          </a:xfrm>
        </p:spPr>
        <p:txBody>
          <a:bodyPr/>
          <a:lstStyle/>
          <a:p>
            <a:pPr eaLnBrk="1" hangingPunct="1">
              <a:lnSpc>
                <a:spcPct val="80000"/>
              </a:lnSpc>
            </a:pPr>
            <a:r>
              <a:rPr lang="el-GR" sz="2000" b="1" smtClean="0">
                <a:latin typeface="Arial" charset="0"/>
                <a:cs typeface="Arial" charset="0"/>
              </a:rPr>
              <a:t>Σημαντικός αντίκτυπος νέων δημοσιονομικών μέτρων</a:t>
            </a:r>
          </a:p>
          <a:p>
            <a:pPr lvl="1" eaLnBrk="1" hangingPunct="1">
              <a:lnSpc>
                <a:spcPct val="80000"/>
              </a:lnSpc>
              <a:buFontTx/>
              <a:buChar char="o"/>
            </a:pPr>
            <a:r>
              <a:rPr lang="el-GR" sz="2000" smtClean="0">
                <a:latin typeface="Arial" charset="0"/>
                <a:cs typeface="Arial" charset="0"/>
              </a:rPr>
              <a:t>Νέος περιορισμός διαθέσιμου εισοδήματος στο δημόσιο τομέα και στους συνταξιούχους</a:t>
            </a:r>
          </a:p>
          <a:p>
            <a:pPr lvl="1" eaLnBrk="1" hangingPunct="1">
              <a:lnSpc>
                <a:spcPct val="80000"/>
              </a:lnSpc>
              <a:buFontTx/>
              <a:buChar char="o"/>
            </a:pPr>
            <a:r>
              <a:rPr lang="el-GR" sz="2000" smtClean="0">
                <a:latin typeface="Arial" charset="0"/>
                <a:cs typeface="Arial" charset="0"/>
              </a:rPr>
              <a:t>Περιοριστικές πιέσεις στην εγχώρια ζήτηση – τροφοδότηση ύφεσης για ακόμα ένα χρόνο</a:t>
            </a:r>
          </a:p>
          <a:p>
            <a:pPr lvl="1" eaLnBrk="1" hangingPunct="1">
              <a:lnSpc>
                <a:spcPct val="80000"/>
              </a:lnSpc>
              <a:buFontTx/>
              <a:buChar char="o"/>
            </a:pPr>
            <a:endParaRPr lang="el-GR" sz="2000" smtClean="0">
              <a:latin typeface="Arial" charset="0"/>
              <a:cs typeface="Arial" charset="0"/>
            </a:endParaRPr>
          </a:p>
          <a:p>
            <a:pPr eaLnBrk="1" hangingPunct="1">
              <a:lnSpc>
                <a:spcPct val="80000"/>
              </a:lnSpc>
            </a:pPr>
            <a:r>
              <a:rPr lang="el-GR" sz="2000" b="1" smtClean="0">
                <a:latin typeface="Arial" charset="0"/>
                <a:cs typeface="Arial" charset="0"/>
              </a:rPr>
              <a:t>Εξασθένιση προερχόμενης από το εξωτερικό ζήτησης</a:t>
            </a:r>
          </a:p>
          <a:p>
            <a:pPr lvl="1" eaLnBrk="1" hangingPunct="1">
              <a:lnSpc>
                <a:spcPct val="80000"/>
              </a:lnSpc>
              <a:buFontTx/>
              <a:buChar char="o"/>
            </a:pPr>
            <a:r>
              <a:rPr lang="el-GR" sz="2000" smtClean="0">
                <a:latin typeface="Arial" charset="0"/>
                <a:cs typeface="Arial" charset="0"/>
              </a:rPr>
              <a:t>Εντατικοποίηση δημοσιονομικών προσπαθειών στην Ευρωζώνη, βασικού προορισμού ελληνικών εξαγωγών, αλλά προσφάτως και...</a:t>
            </a:r>
          </a:p>
          <a:p>
            <a:pPr lvl="1" eaLnBrk="1" hangingPunct="1">
              <a:lnSpc>
                <a:spcPct val="80000"/>
              </a:lnSpc>
              <a:buFontTx/>
              <a:buNone/>
            </a:pPr>
            <a:endParaRPr lang="el-GR" sz="2000" smtClean="0">
              <a:latin typeface="Arial" charset="0"/>
              <a:cs typeface="Arial" charset="0"/>
            </a:endParaRPr>
          </a:p>
          <a:p>
            <a:pPr eaLnBrk="1" hangingPunct="1">
              <a:lnSpc>
                <a:spcPct val="80000"/>
              </a:lnSpc>
              <a:buFontTx/>
              <a:buNone/>
            </a:pPr>
            <a:endParaRPr lang="el-GR" sz="1500" b="1" i="1" u="sng" smtClean="0">
              <a:latin typeface="Arial" charset="0"/>
              <a:cs typeface="Arial" charset="0"/>
            </a:endParaRPr>
          </a:p>
          <a:p>
            <a:pPr lvl="1" eaLnBrk="1" hangingPunct="1">
              <a:lnSpc>
                <a:spcPct val="80000"/>
              </a:lnSpc>
              <a:buFontTx/>
              <a:buChar char="o"/>
            </a:pPr>
            <a:endParaRPr lang="el-GR" sz="1300" b="1" i="1" u="sng" smtClean="0">
              <a:latin typeface="Arial" charset="0"/>
              <a:cs typeface="Arial" charset="0"/>
            </a:endParaRPr>
          </a:p>
          <a:p>
            <a:pPr eaLnBrk="1" hangingPunct="1">
              <a:lnSpc>
                <a:spcPct val="80000"/>
              </a:lnSpc>
            </a:pPr>
            <a:endParaRPr lang="el-GR" sz="1400" b="1" smtClean="0">
              <a:latin typeface="Arial" charset="0"/>
              <a:cs typeface="Arial" charset="0"/>
            </a:endParaRPr>
          </a:p>
          <a:p>
            <a:pPr lvl="1" eaLnBrk="1" hangingPunct="1">
              <a:lnSpc>
                <a:spcPct val="80000"/>
              </a:lnSpc>
              <a:buFontTx/>
              <a:buNone/>
            </a:pPr>
            <a:endParaRPr lang="el-GR" sz="1000" smtClean="0">
              <a:latin typeface="Arial" charset="0"/>
              <a:cs typeface="Arial" charset="0"/>
            </a:endParaRPr>
          </a:p>
        </p:txBody>
      </p:sp>
      <p:sp>
        <p:nvSpPr>
          <p:cNvPr id="62466" name="Title 3"/>
          <p:cNvSpPr>
            <a:spLocks/>
          </p:cNvSpPr>
          <p:nvPr/>
        </p:nvSpPr>
        <p:spPr bwMode="auto">
          <a:xfrm>
            <a:off x="0" y="381000"/>
            <a:ext cx="9144000" cy="871538"/>
          </a:xfrm>
          <a:prstGeom prst="rect">
            <a:avLst/>
          </a:prstGeom>
          <a:solidFill>
            <a:srgbClr val="336666"/>
          </a:solidFill>
          <a:ln w="9525">
            <a:noFill/>
            <a:miter lim="800000"/>
            <a:headEnd/>
            <a:tailEnd/>
          </a:ln>
        </p:spPr>
        <p:txBody>
          <a:bodyPr anchor="ctr"/>
          <a:lstStyle/>
          <a:p>
            <a:pPr algn="ctr" eaLnBrk="0" hangingPunct="0"/>
            <a:r>
              <a:rPr lang="el-GR" sz="3600">
                <a:solidFill>
                  <a:schemeClr val="bg1"/>
                </a:solidFill>
              </a:rPr>
              <a:t>Εξελίξεις 2013</a:t>
            </a:r>
            <a:endParaRPr lang="el-GR" sz="3600">
              <a:solidFill>
                <a:schemeClr val="tx2"/>
              </a:solidFill>
            </a:endParaRPr>
          </a:p>
        </p:txBody>
      </p:sp>
      <p:sp>
        <p:nvSpPr>
          <p:cNvPr id="62467" name="Rectangle 3"/>
          <p:cNvSpPr>
            <a:spLocks noChangeArrowheads="1"/>
          </p:cNvSpPr>
          <p:nvPr/>
        </p:nvSpPr>
        <p:spPr bwMode="auto">
          <a:xfrm>
            <a:off x="611188" y="4149725"/>
            <a:ext cx="7777162" cy="730250"/>
          </a:xfrm>
          <a:prstGeom prst="rect">
            <a:avLst/>
          </a:prstGeom>
          <a:noFill/>
          <a:ln w="9525">
            <a:noFill/>
            <a:miter lim="800000"/>
            <a:headEnd/>
            <a:tailEnd/>
          </a:ln>
        </p:spPr>
        <p:txBody>
          <a:bodyPr/>
          <a:lstStyle/>
          <a:p>
            <a:pPr marL="342900" indent="-342900" algn="just">
              <a:spcBef>
                <a:spcPct val="20000"/>
              </a:spcBef>
              <a:buFont typeface="Arial" charset="0"/>
              <a:buNone/>
            </a:pPr>
            <a:r>
              <a:rPr lang="el-GR" b="1" i="1">
                <a:cs typeface="Arial" charset="0"/>
              </a:rPr>
              <a:t>Επανάκαμψη αβεβαιότητας για προοπτικές και συνοχή Ευρωζώνης </a:t>
            </a:r>
            <a:r>
              <a:rPr lang="el-GR" i="1">
                <a:cs typeface="Arial" charset="0"/>
              </a:rPr>
              <a:t>από τα αποτελέσματα των ιταλικών εκλογών και</a:t>
            </a:r>
            <a:r>
              <a:rPr lang="el-GR" b="1" i="1">
                <a:cs typeface="Arial" charset="0"/>
              </a:rPr>
              <a:t> κυρίως από την επεισοδιακή είσοδο της Κύπρου σε μηχανισμό στήριξης από την ΕΕ και το ΔΝΤ</a:t>
            </a:r>
            <a:endParaRPr lang="en-US" sz="2000">
              <a:cs typeface="Arial" charset="0"/>
              <a:sym typeface="Wingdings" pitchFamily="2" charset="2"/>
            </a:endParaRPr>
          </a:p>
        </p:txBody>
      </p:sp>
      <p:sp>
        <p:nvSpPr>
          <p:cNvPr id="62468" name="Text Box 5"/>
          <p:cNvSpPr txBox="1">
            <a:spLocks noChangeArrowheads="1"/>
          </p:cNvSpPr>
          <p:nvPr/>
        </p:nvSpPr>
        <p:spPr bwMode="auto">
          <a:xfrm>
            <a:off x="250825" y="5445125"/>
            <a:ext cx="8640763" cy="1190625"/>
          </a:xfrm>
          <a:prstGeom prst="rect">
            <a:avLst/>
          </a:prstGeom>
          <a:solidFill>
            <a:srgbClr val="336666"/>
          </a:solidFill>
          <a:ln w="9525">
            <a:noFill/>
            <a:miter lim="800000"/>
            <a:headEnd/>
            <a:tailEnd/>
          </a:ln>
        </p:spPr>
        <p:txBody>
          <a:bodyPr>
            <a:spAutoFit/>
          </a:bodyPr>
          <a:lstStyle/>
          <a:p>
            <a:pPr algn="ctr">
              <a:spcBef>
                <a:spcPct val="50000"/>
              </a:spcBef>
            </a:pPr>
            <a:r>
              <a:rPr lang="el-GR">
                <a:solidFill>
                  <a:schemeClr val="bg1"/>
                </a:solidFill>
              </a:rPr>
              <a:t>Κρίσιμο σημείο αποτίμησης δημοσιονομικών και μεταρρυθμιστικών προσπαθειών και τον προσδιορισμό του περιεχομένου / κατευθύνσεών στα προσεχή χρόνια, θα αποτελέσει η </a:t>
            </a:r>
            <a:r>
              <a:rPr lang="el-GR" b="1">
                <a:solidFill>
                  <a:schemeClr val="bg1"/>
                </a:solidFill>
              </a:rPr>
              <a:t>αξιολόγησή από τρόικα στο τρίτο τρίμηνο του 2013</a:t>
            </a:r>
            <a:r>
              <a:rPr lang="el-GR">
                <a:solidFill>
                  <a:schemeClr val="bg1"/>
                </a:solidFill>
              </a:rPr>
              <a:t>: οριστικοποίηση δημοσιονομικών παρεμβάσεων διετίας 2014 – 2015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Grp="1"/>
          </p:cNvSpPr>
          <p:nvPr>
            <p:ph type="body" idx="1"/>
          </p:nvPr>
        </p:nvSpPr>
        <p:spPr>
          <a:xfrm>
            <a:off x="0" y="1268413"/>
            <a:ext cx="8928100" cy="5589587"/>
          </a:xfrm>
        </p:spPr>
        <p:txBody>
          <a:bodyPr/>
          <a:lstStyle/>
          <a:p>
            <a:pPr eaLnBrk="1" hangingPunct="1">
              <a:lnSpc>
                <a:spcPct val="90000"/>
              </a:lnSpc>
            </a:pPr>
            <a:r>
              <a:rPr lang="el-GR" sz="2000" smtClean="0">
                <a:latin typeface="Arial" charset="0"/>
              </a:rPr>
              <a:t>Ολοσχερής αναδιάρθρωση κυπριακού τραπεζικού συστήματος, με μη συμβατικά μέσα («κούρεμα» καταθέσεων, ακούσια πλήρης συμμετοχή μετόχων-ομολογιούχων)</a:t>
            </a:r>
          </a:p>
          <a:p>
            <a:pPr eaLnBrk="1" hangingPunct="1">
              <a:lnSpc>
                <a:spcPct val="90000"/>
              </a:lnSpc>
            </a:pPr>
            <a:endParaRPr lang="el-GR" sz="2000" b="1" smtClean="0">
              <a:latin typeface="Arial" charset="0"/>
            </a:endParaRPr>
          </a:p>
          <a:p>
            <a:pPr eaLnBrk="1" hangingPunct="1">
              <a:lnSpc>
                <a:spcPct val="90000"/>
              </a:lnSpc>
            </a:pPr>
            <a:r>
              <a:rPr lang="el-GR" sz="2000" smtClean="0">
                <a:latin typeface="Arial" charset="0"/>
              </a:rPr>
              <a:t>Ταυτόχρονη υλοποίηση προγράμματος δημοσιονομικής προσαρμογής </a:t>
            </a:r>
          </a:p>
          <a:p>
            <a:pPr eaLnBrk="1" hangingPunct="1">
              <a:lnSpc>
                <a:spcPct val="90000"/>
              </a:lnSpc>
            </a:pPr>
            <a:endParaRPr lang="el-GR" sz="2000" smtClean="0">
              <a:latin typeface="Arial" charset="0"/>
            </a:endParaRPr>
          </a:p>
          <a:p>
            <a:pPr eaLnBrk="1" hangingPunct="1">
              <a:lnSpc>
                <a:spcPct val="90000"/>
              </a:lnSpc>
            </a:pPr>
            <a:r>
              <a:rPr lang="el-GR" sz="2000" smtClean="0">
                <a:latin typeface="Arial" charset="0"/>
              </a:rPr>
              <a:t>Επιδράσεις στην ελληνική οικονομία από την κρίση στην Κύπρο (άμεσες, μεσοπρόθεσμες), η έκτασή των οποίων δεν μπορεί προς το παρόν να εκτιμηθεί</a:t>
            </a:r>
            <a:r>
              <a:rPr lang="en-US" sz="2000" smtClean="0">
                <a:latin typeface="Arial" charset="0"/>
              </a:rPr>
              <a:t>:</a:t>
            </a:r>
            <a:endParaRPr lang="el-GR" sz="2000" smtClean="0">
              <a:latin typeface="Arial" charset="0"/>
            </a:endParaRPr>
          </a:p>
          <a:p>
            <a:pPr lvl="1" eaLnBrk="1" hangingPunct="1">
              <a:lnSpc>
                <a:spcPct val="90000"/>
              </a:lnSpc>
            </a:pPr>
            <a:r>
              <a:rPr lang="el-GR" sz="1400" smtClean="0">
                <a:latin typeface="Arial" charset="0"/>
              </a:rPr>
              <a:t>Ανακατατάξεις στο ήδη υπό διαδικασία ανακεφαλαίωσης εγχώριο τραπεζικό τομέα</a:t>
            </a:r>
            <a:r>
              <a:rPr lang="en-US" sz="1400" smtClean="0">
                <a:latin typeface="Arial" charset="0"/>
              </a:rPr>
              <a:t> </a:t>
            </a:r>
            <a:r>
              <a:rPr lang="el-GR" sz="1400" smtClean="0">
                <a:latin typeface="Arial" charset="0"/>
                <a:sym typeface="Wingdings" pitchFamily="2" charset="2"/>
              </a:rPr>
              <a:t> προστίθενται στα βήματα αναδιάρθρωσης από το περασμένο καλοκαίρι</a:t>
            </a:r>
          </a:p>
          <a:p>
            <a:pPr lvl="1" eaLnBrk="1" hangingPunct="1">
              <a:lnSpc>
                <a:spcPct val="90000"/>
              </a:lnSpc>
            </a:pPr>
            <a:r>
              <a:rPr lang="el-GR" sz="1400" smtClean="0">
                <a:latin typeface="Arial" charset="0"/>
                <a:sym typeface="Wingdings" pitchFamily="2" charset="2"/>
              </a:rPr>
              <a:t>Απώλεια καταθέσεων κατοίκων Ελλάδας - επιχειρήσεων με παραγωγική δραστηριότητα στη χώρα μας με υψηλές καταθέσεις στην Κύπρο</a:t>
            </a:r>
          </a:p>
          <a:p>
            <a:pPr lvl="1" eaLnBrk="1" hangingPunct="1">
              <a:lnSpc>
                <a:spcPct val="90000"/>
              </a:lnSpc>
            </a:pPr>
            <a:r>
              <a:rPr lang="el-GR" sz="1400" smtClean="0">
                <a:latin typeface="Arial" charset="0"/>
                <a:sym typeface="Wingdings" pitchFamily="2" charset="2"/>
              </a:rPr>
              <a:t>Αποδυνάμωση εξαγωγικής ζήτησης (4ος σημαντικότερος εξαγωγικός εταίρος η Κύπρος το 2012), αλλά κυρίως...</a:t>
            </a:r>
          </a:p>
          <a:p>
            <a:pPr eaLnBrk="1" hangingPunct="1">
              <a:lnSpc>
                <a:spcPct val="90000"/>
              </a:lnSpc>
            </a:pPr>
            <a:endParaRPr lang="el-GR" sz="2000" smtClean="0">
              <a:latin typeface="Arial" charset="0"/>
            </a:endParaRPr>
          </a:p>
          <a:p>
            <a:pPr eaLnBrk="1" hangingPunct="1">
              <a:lnSpc>
                <a:spcPct val="90000"/>
              </a:lnSpc>
            </a:pPr>
            <a:r>
              <a:rPr lang="el-GR" sz="2000" smtClean="0">
                <a:latin typeface="Arial" charset="0"/>
              </a:rPr>
              <a:t>Απώλεια εμπιστοσύνης απέναντι σε τράπεζες χωρών της Ευρωζώνης υπό δημοσιονομική προσαρμογή ή με προβλήματα στο τραπεζικό τους σύστημα (Σλοβενία;)</a:t>
            </a:r>
          </a:p>
        </p:txBody>
      </p:sp>
      <p:sp>
        <p:nvSpPr>
          <p:cNvPr id="63490" name="Title 3"/>
          <p:cNvSpPr>
            <a:spLocks/>
          </p:cNvSpPr>
          <p:nvPr/>
        </p:nvSpPr>
        <p:spPr bwMode="auto">
          <a:xfrm>
            <a:off x="0" y="381000"/>
            <a:ext cx="9144000" cy="871538"/>
          </a:xfrm>
          <a:prstGeom prst="rect">
            <a:avLst/>
          </a:prstGeom>
          <a:solidFill>
            <a:srgbClr val="336666"/>
          </a:solidFill>
          <a:ln w="9525">
            <a:noFill/>
            <a:miter lim="800000"/>
            <a:headEnd/>
            <a:tailEnd/>
          </a:ln>
        </p:spPr>
        <p:txBody>
          <a:bodyPr anchor="ctr"/>
          <a:lstStyle/>
          <a:p>
            <a:pPr algn="ctr" eaLnBrk="0" hangingPunct="0"/>
            <a:r>
              <a:rPr lang="el-GR" sz="3600" dirty="0">
                <a:solidFill>
                  <a:schemeClr val="bg1"/>
                </a:solidFill>
              </a:rPr>
              <a:t>Εξελίξεις 2013 – Κύπρος</a:t>
            </a:r>
            <a:endParaRPr lang="el-GR" sz="3600" dirty="0">
              <a:solidFill>
                <a:schemeClr val="tx2"/>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ChangeArrowheads="1"/>
          </p:cNvSpPr>
          <p:nvPr>
            <p:ph type="body" idx="4294967295"/>
          </p:nvPr>
        </p:nvSpPr>
        <p:spPr>
          <a:xfrm>
            <a:off x="323850" y="1412875"/>
            <a:ext cx="8496300" cy="5329238"/>
          </a:xfrm>
        </p:spPr>
        <p:txBody>
          <a:bodyPr/>
          <a:lstStyle/>
          <a:p>
            <a:pPr eaLnBrk="1" hangingPunct="1">
              <a:lnSpc>
                <a:spcPct val="80000"/>
              </a:lnSpc>
            </a:pPr>
            <a:r>
              <a:rPr lang="el-GR" sz="2400" smtClean="0">
                <a:latin typeface="Arial" charset="0"/>
              </a:rPr>
              <a:t>Ιδιωτική καταναλωτική ζήτηση: θα περιοριστεί ακόμα ένα έτος, όσο περίπου το 2012 (</a:t>
            </a:r>
            <a:r>
              <a:rPr lang="el-GR" sz="2400" smtClean="0">
                <a:latin typeface="Arial" charset="0"/>
                <a:sym typeface="Symbol" pitchFamily="18" charset="2"/>
              </a:rPr>
              <a:t>-9,0%)</a:t>
            </a:r>
            <a:endParaRPr lang="el-GR" sz="2400" smtClean="0">
              <a:latin typeface="Arial" charset="0"/>
            </a:endParaRPr>
          </a:p>
          <a:p>
            <a:pPr lvl="1" eaLnBrk="1" hangingPunct="1">
              <a:lnSpc>
                <a:spcPct val="80000"/>
              </a:lnSpc>
              <a:buFont typeface="Arial" charset="0"/>
              <a:buChar char="•"/>
            </a:pPr>
            <a:r>
              <a:rPr lang="el-GR" sz="1800" smtClean="0">
                <a:latin typeface="Arial" charset="0"/>
              </a:rPr>
              <a:t>Από τα δημοσιονομικά μέτρα, την ευρύτερη υιοθέτηση των διαρθρωτικών αλλαγών στην αγορά εργασίας και την –ηπιότερη- άνοδο της ανεργίας</a:t>
            </a:r>
          </a:p>
          <a:p>
            <a:pPr lvl="1" eaLnBrk="1" hangingPunct="1">
              <a:lnSpc>
                <a:spcPct val="80000"/>
              </a:lnSpc>
              <a:buFont typeface="Arial" charset="0"/>
              <a:buChar char="•"/>
            </a:pPr>
            <a:endParaRPr lang="el-GR" sz="1000" smtClean="0">
              <a:latin typeface="Arial" charset="0"/>
            </a:endParaRPr>
          </a:p>
          <a:p>
            <a:pPr eaLnBrk="1" hangingPunct="1">
              <a:lnSpc>
                <a:spcPct val="80000"/>
              </a:lnSpc>
            </a:pPr>
            <a:r>
              <a:rPr lang="el-GR" sz="2400" smtClean="0">
                <a:latin typeface="Arial" charset="0"/>
              </a:rPr>
              <a:t>Κλιμάκωση περικοπών δημόσιας κατανάλωσης </a:t>
            </a:r>
          </a:p>
          <a:p>
            <a:pPr lvl="1" eaLnBrk="1" hangingPunct="1">
              <a:lnSpc>
                <a:spcPct val="80000"/>
              </a:lnSpc>
              <a:buFont typeface="Arial" charset="0"/>
              <a:buChar char="•"/>
            </a:pPr>
            <a:r>
              <a:rPr lang="el-GR" sz="2000" smtClean="0">
                <a:latin typeface="Arial" charset="0"/>
              </a:rPr>
              <a:t>Λόγω έμφασης στην επίτευξη της δημοσιονομικής προσαρμογής με μείωση δημοσίων δαπανών</a:t>
            </a:r>
          </a:p>
          <a:p>
            <a:pPr lvl="1" eaLnBrk="1" hangingPunct="1">
              <a:lnSpc>
                <a:spcPct val="80000"/>
              </a:lnSpc>
              <a:buFont typeface="Arial" charset="0"/>
              <a:buChar char="•"/>
            </a:pPr>
            <a:endParaRPr lang="el-GR" sz="1000" smtClean="0">
              <a:latin typeface="Arial" charset="0"/>
            </a:endParaRPr>
          </a:p>
          <a:p>
            <a:pPr eaLnBrk="1" hangingPunct="1">
              <a:lnSpc>
                <a:spcPct val="80000"/>
              </a:lnSpc>
            </a:pPr>
            <a:r>
              <a:rPr lang="el-GR" sz="2400" smtClean="0">
                <a:latin typeface="Arial" charset="0"/>
              </a:rPr>
              <a:t>Ηπιότερη</a:t>
            </a:r>
            <a:r>
              <a:rPr lang="en-US" sz="2400" smtClean="0">
                <a:latin typeface="Arial" charset="0"/>
              </a:rPr>
              <a:t> </a:t>
            </a:r>
            <a:r>
              <a:rPr lang="el-GR" sz="2400" smtClean="0">
                <a:latin typeface="Arial" charset="0"/>
              </a:rPr>
              <a:t>της περυσινής πτώση επενδύσεων (</a:t>
            </a:r>
            <a:r>
              <a:rPr lang="el-GR" sz="2400" smtClean="0">
                <a:latin typeface="Arial" charset="0"/>
                <a:sym typeface="Symbol" pitchFamily="18" charset="2"/>
              </a:rPr>
              <a:t>-10,0%)</a:t>
            </a:r>
            <a:r>
              <a:rPr lang="el-GR" sz="2400" smtClean="0">
                <a:latin typeface="Arial" charset="0"/>
              </a:rPr>
              <a:t>  </a:t>
            </a:r>
          </a:p>
          <a:p>
            <a:pPr lvl="1" eaLnBrk="1" hangingPunct="1">
              <a:lnSpc>
                <a:spcPct val="80000"/>
              </a:lnSpc>
              <a:buFont typeface="Arial" charset="0"/>
              <a:buChar char="•"/>
            </a:pPr>
            <a:r>
              <a:rPr lang="el-GR" sz="1800" smtClean="0">
                <a:latin typeface="Arial" charset="0"/>
              </a:rPr>
              <a:t>Παραμένει καθοδική η οικοδομική δραστηριότητα, σε μικρότερο βαθμό από ότι το 2012</a:t>
            </a:r>
          </a:p>
          <a:p>
            <a:pPr lvl="1" eaLnBrk="1" hangingPunct="1">
              <a:lnSpc>
                <a:spcPct val="80000"/>
              </a:lnSpc>
              <a:buFont typeface="Arial" charset="0"/>
              <a:buChar char="•"/>
            </a:pPr>
            <a:r>
              <a:rPr lang="el-GR" sz="1800" smtClean="0">
                <a:latin typeface="Arial" charset="0"/>
              </a:rPr>
              <a:t>Ανασχετικά στη μείωση των επενδύσεων θα επιδράσουν</a:t>
            </a:r>
            <a:r>
              <a:rPr lang="en-US" sz="1800" smtClean="0">
                <a:latin typeface="Arial" charset="0"/>
              </a:rPr>
              <a:t>:</a:t>
            </a:r>
          </a:p>
          <a:p>
            <a:pPr lvl="2" eaLnBrk="1" hangingPunct="1">
              <a:lnSpc>
                <a:spcPct val="80000"/>
              </a:lnSpc>
            </a:pPr>
            <a:r>
              <a:rPr lang="el-GR" sz="1600" smtClean="0">
                <a:latin typeface="Arial" charset="0"/>
              </a:rPr>
              <a:t>Εντονότερη επενδυτική δραστηριότητα από το εξωτερικό</a:t>
            </a:r>
          </a:p>
          <a:p>
            <a:pPr lvl="2" eaLnBrk="1" hangingPunct="1">
              <a:lnSpc>
                <a:spcPct val="80000"/>
              </a:lnSpc>
            </a:pPr>
            <a:r>
              <a:rPr lang="el-GR" sz="1600" smtClean="0">
                <a:latin typeface="Arial" charset="0"/>
              </a:rPr>
              <a:t>Επανεκκίνηση έργων στους μεγάλους οδικούς άξονες</a:t>
            </a:r>
          </a:p>
          <a:p>
            <a:pPr lvl="2" eaLnBrk="1" hangingPunct="1">
              <a:lnSpc>
                <a:spcPct val="80000"/>
              </a:lnSpc>
            </a:pPr>
            <a:r>
              <a:rPr lang="el-GR" sz="1600" smtClean="0">
                <a:latin typeface="Arial" charset="0"/>
              </a:rPr>
              <a:t>Πιο εμπροσθοβαρής υλοποίηση ΕΣΠΑ, που θα φτάσει τα περυσινά επίπεδα</a:t>
            </a:r>
            <a:endParaRPr lang="el-GR" sz="2000" smtClean="0">
              <a:latin typeface="Arial" charset="0"/>
            </a:endParaRPr>
          </a:p>
        </p:txBody>
      </p:sp>
      <p:sp>
        <p:nvSpPr>
          <p:cNvPr id="64514" name="Title 3"/>
          <p:cNvSpPr>
            <a:spLocks/>
          </p:cNvSpPr>
          <p:nvPr/>
        </p:nvSpPr>
        <p:spPr bwMode="auto">
          <a:xfrm>
            <a:off x="0" y="381000"/>
            <a:ext cx="9144000" cy="871538"/>
          </a:xfrm>
          <a:prstGeom prst="rect">
            <a:avLst/>
          </a:prstGeom>
          <a:solidFill>
            <a:srgbClr val="336666"/>
          </a:solidFill>
          <a:ln w="9525">
            <a:noFill/>
            <a:miter lim="800000"/>
            <a:headEnd/>
            <a:tailEnd/>
          </a:ln>
        </p:spPr>
        <p:txBody>
          <a:bodyPr anchor="ctr"/>
          <a:lstStyle/>
          <a:p>
            <a:pPr algn="ctr" eaLnBrk="0" hangingPunct="0"/>
            <a:r>
              <a:rPr lang="el-GR" sz="4000">
                <a:solidFill>
                  <a:schemeClr val="bg1"/>
                </a:solidFill>
              </a:rPr>
              <a:t>Προβλέψεις 2013</a:t>
            </a:r>
            <a:endParaRPr lang="el-GR" sz="4000">
              <a:solidFill>
                <a:schemeClr val="tx2"/>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11 - Θέση περιεχομένου"/>
          <p:cNvSpPr>
            <a:spLocks noGrp="1"/>
          </p:cNvSpPr>
          <p:nvPr>
            <p:ph idx="1"/>
          </p:nvPr>
        </p:nvSpPr>
        <p:spPr>
          <a:xfrm>
            <a:off x="468313" y="1700213"/>
            <a:ext cx="8066087" cy="4319587"/>
          </a:xfrm>
        </p:spPr>
        <p:txBody>
          <a:bodyPr/>
          <a:lstStyle/>
          <a:p>
            <a:pPr eaLnBrk="1" hangingPunct="1"/>
            <a:r>
              <a:rPr lang="el-GR" sz="2800" smtClean="0">
                <a:latin typeface="Arial" charset="0"/>
                <a:cs typeface="Arial" charset="0"/>
              </a:rPr>
              <a:t>Έντονη εξακολουθεί η ύφεση, ωστόσο με τάσεις περιορισμού</a:t>
            </a:r>
          </a:p>
          <a:p>
            <a:pPr eaLnBrk="1" hangingPunct="1"/>
            <a:r>
              <a:rPr lang="el-GR" sz="2800" smtClean="0">
                <a:latin typeface="Arial" charset="0"/>
                <a:cs typeface="Arial" charset="0"/>
              </a:rPr>
              <a:t>Πτώση της βιομηχανικής παραγωγής</a:t>
            </a:r>
          </a:p>
          <a:p>
            <a:pPr eaLnBrk="1" hangingPunct="1">
              <a:spcBef>
                <a:spcPct val="50000"/>
              </a:spcBef>
            </a:pPr>
            <a:r>
              <a:rPr lang="el-GR" sz="2800" smtClean="0">
                <a:latin typeface="Arial" charset="0"/>
                <a:cs typeface="Arial" charset="0"/>
              </a:rPr>
              <a:t>Τεράστιας σημασίας πρόβλημα η ανεργία</a:t>
            </a:r>
          </a:p>
          <a:p>
            <a:pPr eaLnBrk="1" hangingPunct="1"/>
            <a:r>
              <a:rPr lang="el-GR" sz="2800" smtClean="0">
                <a:latin typeface="Arial" charset="0"/>
                <a:cs typeface="Arial" charset="0"/>
              </a:rPr>
              <a:t> Αδυναμία είσπραξης εσόδων</a:t>
            </a:r>
          </a:p>
          <a:p>
            <a:pPr eaLnBrk="1" hangingPunct="1"/>
            <a:r>
              <a:rPr lang="el-GR" sz="2800" smtClean="0">
                <a:latin typeface="Arial" charset="0"/>
                <a:cs typeface="Arial" charset="0"/>
              </a:rPr>
              <a:t> Αυξητικές ενδείξεις στη φοροδιαφυγή</a:t>
            </a:r>
          </a:p>
          <a:p>
            <a:pPr eaLnBrk="1" hangingPunct="1"/>
            <a:r>
              <a:rPr lang="el-GR" sz="2800" smtClean="0">
                <a:latin typeface="Arial" charset="0"/>
                <a:cs typeface="Arial" charset="0"/>
              </a:rPr>
              <a:t>Ένταση γύρω από υφιστάμενες ή σχεδιαζόμενες επενδύσεις </a:t>
            </a:r>
          </a:p>
          <a:p>
            <a:pPr eaLnBrk="1" hangingPunct="1"/>
            <a:endParaRPr lang="el-GR" sz="2800" smtClean="0">
              <a:latin typeface="Arial" charset="0"/>
              <a:cs typeface="Arial" charset="0"/>
            </a:endParaRPr>
          </a:p>
        </p:txBody>
      </p:sp>
      <p:sp>
        <p:nvSpPr>
          <p:cNvPr id="20482" name="Rectangle 2"/>
          <p:cNvSpPr>
            <a:spLocks noGrp="1" noChangeArrowheads="1"/>
          </p:cNvSpPr>
          <p:nvPr>
            <p:ph type="title"/>
          </p:nvPr>
        </p:nvSpPr>
        <p:spPr>
          <a:xfrm>
            <a:off x="0" y="396875"/>
            <a:ext cx="9144000" cy="871538"/>
          </a:xfrm>
        </p:spPr>
        <p:txBody>
          <a:bodyPr/>
          <a:lstStyle/>
          <a:p>
            <a:pPr eaLnBrk="1" hangingPunct="1"/>
            <a:r>
              <a:rPr lang="el-GR" sz="3800" smtClean="0">
                <a:latin typeface="Arial" charset="0"/>
                <a:cs typeface="Arial" charset="0"/>
              </a:rPr>
              <a:t>Παράγοντες προβληματισμού</a:t>
            </a:r>
            <a:endParaRPr lang="el-GR" sz="3200" smtClean="0">
              <a:solidFill>
                <a:schemeClr val="tx1"/>
              </a:solidFill>
              <a:latin typeface="Arial" charset="0"/>
              <a:cs typeface="Arial" charset="0"/>
            </a:endParaRPr>
          </a:p>
        </p:txBody>
      </p:sp>
      <p:sp>
        <p:nvSpPr>
          <p:cNvPr id="20483" name="Text Box 5"/>
          <p:cNvSpPr txBox="1">
            <a:spLocks noChangeArrowheads="1"/>
          </p:cNvSpPr>
          <p:nvPr/>
        </p:nvSpPr>
        <p:spPr bwMode="auto">
          <a:xfrm>
            <a:off x="1042988" y="2636838"/>
            <a:ext cx="4897437" cy="366712"/>
          </a:xfrm>
          <a:prstGeom prst="rect">
            <a:avLst/>
          </a:prstGeom>
          <a:noFill/>
          <a:ln w="9525">
            <a:noFill/>
            <a:miter lim="800000"/>
            <a:headEnd/>
            <a:tailEnd/>
          </a:ln>
        </p:spPr>
        <p:txBody>
          <a:bodyPr>
            <a:spAutoFit/>
          </a:bodyPr>
          <a:lstStyle/>
          <a:p>
            <a:endParaRPr lang="el-GR"/>
          </a:p>
        </p:txBody>
      </p:sp>
      <p:sp>
        <p:nvSpPr>
          <p:cNvPr id="20484" name="Text Box 7"/>
          <p:cNvSpPr txBox="1">
            <a:spLocks noChangeArrowheads="1"/>
          </p:cNvSpPr>
          <p:nvPr/>
        </p:nvSpPr>
        <p:spPr bwMode="auto">
          <a:xfrm>
            <a:off x="900113" y="3716338"/>
            <a:ext cx="7632700" cy="396875"/>
          </a:xfrm>
          <a:prstGeom prst="rect">
            <a:avLst/>
          </a:prstGeom>
          <a:noFill/>
          <a:ln w="9525">
            <a:noFill/>
            <a:miter lim="800000"/>
            <a:headEnd/>
            <a:tailEnd/>
          </a:ln>
        </p:spPr>
        <p:txBody>
          <a:bodyPr>
            <a:spAutoFit/>
          </a:bodyPr>
          <a:lstStyle/>
          <a:p>
            <a:pPr>
              <a:spcBef>
                <a:spcPct val="50000"/>
              </a:spcBef>
            </a:pPr>
            <a:endParaRPr lang="el-GR" sz="2000"/>
          </a:p>
        </p:txBody>
      </p:sp>
      <p:sp>
        <p:nvSpPr>
          <p:cNvPr id="20485" name="Text Box 19"/>
          <p:cNvSpPr txBox="1">
            <a:spLocks noChangeArrowheads="1"/>
          </p:cNvSpPr>
          <p:nvPr/>
        </p:nvSpPr>
        <p:spPr bwMode="auto">
          <a:xfrm>
            <a:off x="1311275" y="3213100"/>
            <a:ext cx="5421313" cy="366713"/>
          </a:xfrm>
          <a:prstGeom prst="rect">
            <a:avLst/>
          </a:prstGeom>
          <a:noFill/>
          <a:ln w="9525">
            <a:noFill/>
            <a:miter lim="800000"/>
            <a:headEnd/>
            <a:tailEnd/>
          </a:ln>
        </p:spPr>
        <p:txBody>
          <a:bodyPr>
            <a:spAutoFit/>
          </a:bodyPr>
          <a:lstStyle/>
          <a:p>
            <a:endParaRPr lang="el-G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3"/>
          <p:cNvSpPr>
            <a:spLocks noGrp="1" noChangeArrowheads="1"/>
          </p:cNvSpPr>
          <p:nvPr>
            <p:ph idx="4294967295"/>
          </p:nvPr>
        </p:nvSpPr>
        <p:spPr>
          <a:xfrm>
            <a:off x="395288" y="1428750"/>
            <a:ext cx="8066087" cy="5072063"/>
          </a:xfrm>
        </p:spPr>
        <p:txBody>
          <a:bodyPr/>
          <a:lstStyle/>
          <a:p>
            <a:pPr algn="just" eaLnBrk="1" hangingPunct="1">
              <a:lnSpc>
                <a:spcPct val="80000"/>
              </a:lnSpc>
              <a:spcBef>
                <a:spcPts val="300"/>
              </a:spcBef>
              <a:spcAft>
                <a:spcPts val="300"/>
              </a:spcAft>
              <a:buClr>
                <a:srgbClr val="336666"/>
              </a:buClr>
              <a:buFontTx/>
              <a:buNone/>
            </a:pPr>
            <a:r>
              <a:rPr lang="el-GR" sz="2800" b="1" u="sng" smtClean="0">
                <a:latin typeface="Arial" charset="0"/>
                <a:cs typeface="Arial" charset="0"/>
                <a:sym typeface="Wingdings" pitchFamily="2" charset="2"/>
              </a:rPr>
              <a:t>Εξωτερικός Τομέας</a:t>
            </a:r>
          </a:p>
          <a:p>
            <a:pPr algn="just" eaLnBrk="1" hangingPunct="1">
              <a:lnSpc>
                <a:spcPct val="80000"/>
              </a:lnSpc>
              <a:spcBef>
                <a:spcPts val="300"/>
              </a:spcBef>
              <a:spcAft>
                <a:spcPts val="300"/>
              </a:spcAft>
              <a:buClr>
                <a:srgbClr val="336666"/>
              </a:buClr>
              <a:buFont typeface="Arial" charset="0"/>
              <a:buNone/>
            </a:pPr>
            <a:endParaRPr lang="el-GR" altLang="ja-JP" sz="1000" b="1" u="sng" smtClean="0">
              <a:latin typeface="Arial" charset="0"/>
              <a:cs typeface="Arial" charset="0"/>
            </a:endParaRPr>
          </a:p>
          <a:p>
            <a:pPr eaLnBrk="1" hangingPunct="1">
              <a:lnSpc>
                <a:spcPct val="80000"/>
              </a:lnSpc>
              <a:spcBef>
                <a:spcPts val="300"/>
              </a:spcBef>
              <a:spcAft>
                <a:spcPts val="300"/>
              </a:spcAft>
              <a:buClr>
                <a:srgbClr val="336666"/>
              </a:buClr>
            </a:pPr>
            <a:r>
              <a:rPr lang="el-GR" altLang="ja-JP" sz="2200" b="1" smtClean="0">
                <a:latin typeface="Arial" charset="0"/>
                <a:cs typeface="Arial" charset="0"/>
              </a:rPr>
              <a:t>Νέα εξασθένιση εγχώριας ζήτησης για εισαγωγές</a:t>
            </a:r>
            <a:r>
              <a:rPr lang="el-GR" altLang="ja-JP" sz="2200" smtClean="0">
                <a:latin typeface="Arial" charset="0"/>
                <a:cs typeface="Arial" charset="0"/>
              </a:rPr>
              <a:t>, περίπου ίδιας έκτασης με το 2012</a:t>
            </a:r>
          </a:p>
          <a:p>
            <a:pPr eaLnBrk="1" hangingPunct="1">
              <a:lnSpc>
                <a:spcPct val="80000"/>
              </a:lnSpc>
              <a:spcBef>
                <a:spcPts val="300"/>
              </a:spcBef>
              <a:spcAft>
                <a:spcPts val="300"/>
              </a:spcAft>
              <a:buClr>
                <a:srgbClr val="336666"/>
              </a:buClr>
            </a:pPr>
            <a:r>
              <a:rPr lang="el-GR" altLang="ja-JP" sz="2200" b="1" smtClean="0">
                <a:latin typeface="Arial" charset="0"/>
                <a:cs typeface="Arial" charset="0"/>
              </a:rPr>
              <a:t>Χαμηλότερες εξαγωγές</a:t>
            </a:r>
            <a:r>
              <a:rPr lang="el-GR" altLang="ja-JP" sz="2200" smtClean="0">
                <a:latin typeface="Arial" charset="0"/>
                <a:cs typeface="Arial" charset="0"/>
              </a:rPr>
              <a:t>, λόγω κυρίως μικρότερης ζήτησης από Ευρωζώνη</a:t>
            </a:r>
          </a:p>
          <a:p>
            <a:pPr lvl="1" eaLnBrk="1" hangingPunct="1">
              <a:lnSpc>
                <a:spcPct val="80000"/>
              </a:lnSpc>
              <a:spcBef>
                <a:spcPts val="300"/>
              </a:spcBef>
              <a:spcAft>
                <a:spcPts val="300"/>
              </a:spcAft>
            </a:pPr>
            <a:r>
              <a:rPr lang="el-GR" altLang="ja-JP" sz="2000" smtClean="0">
                <a:latin typeface="Arial" charset="0"/>
                <a:cs typeface="Arial" charset="0"/>
              </a:rPr>
              <a:t>Αναμένεται άνοδος εξαγωγών υπηρεσιών (</a:t>
            </a:r>
            <a:r>
              <a:rPr lang="el-GR" altLang="ja-JP" sz="2000" smtClean="0">
                <a:latin typeface="Arial" charset="0"/>
              </a:rPr>
              <a:t>αυξημένη τουριστική κίνηση</a:t>
            </a:r>
            <a:r>
              <a:rPr lang="el-GR" altLang="ja-JP" sz="2000" smtClean="0">
                <a:latin typeface="Arial" charset="0"/>
                <a:cs typeface="Arial" charset="0"/>
              </a:rPr>
              <a:t>)</a:t>
            </a:r>
            <a:r>
              <a:rPr lang="el-GR" altLang="ja-JP" sz="2000" smtClean="0">
                <a:latin typeface="Arial" charset="0"/>
              </a:rPr>
              <a:t> </a:t>
            </a:r>
          </a:p>
          <a:p>
            <a:pPr lvl="1" eaLnBrk="1" hangingPunct="1">
              <a:lnSpc>
                <a:spcPct val="80000"/>
              </a:lnSpc>
              <a:spcBef>
                <a:spcPts val="300"/>
              </a:spcBef>
              <a:spcAft>
                <a:spcPts val="300"/>
              </a:spcAft>
            </a:pPr>
            <a:r>
              <a:rPr lang="el-GR" altLang="ja-JP" sz="2000" smtClean="0">
                <a:latin typeface="Arial" charset="0"/>
                <a:cs typeface="Arial" charset="0"/>
              </a:rPr>
              <a:t>Δύσκολο να εκτιμηθεί η </a:t>
            </a:r>
            <a:r>
              <a:rPr lang="el-GR" altLang="ja-JP" sz="2000" smtClean="0">
                <a:latin typeface="Arial" charset="0"/>
              </a:rPr>
              <a:t>επίδραση των εξελίξεων στην Κύπρο στις εξαγωγές </a:t>
            </a:r>
          </a:p>
          <a:p>
            <a:pPr algn="just" eaLnBrk="1" hangingPunct="1">
              <a:lnSpc>
                <a:spcPct val="80000"/>
              </a:lnSpc>
              <a:spcBef>
                <a:spcPts val="300"/>
              </a:spcBef>
              <a:spcAft>
                <a:spcPts val="300"/>
              </a:spcAft>
            </a:pPr>
            <a:r>
              <a:rPr lang="el-GR" altLang="ja-JP" sz="2200" b="1" smtClean="0">
                <a:latin typeface="Arial" charset="0"/>
              </a:rPr>
              <a:t>Ωστόσο, περαιτέρω βελτίωση ισοζυγίου εξωτερικού τομέα </a:t>
            </a:r>
            <a:r>
              <a:rPr lang="el-GR" altLang="ja-JP" sz="2200" smtClean="0">
                <a:latin typeface="Arial" charset="0"/>
              </a:rPr>
              <a:t>από λιγότερες εισαγωγές </a:t>
            </a:r>
            <a:r>
              <a:rPr lang="en-US" altLang="ja-JP" sz="2200" b="1" smtClean="0">
                <a:latin typeface="Arial" charset="0"/>
                <a:sym typeface="Wingdings" pitchFamily="2" charset="2"/>
              </a:rPr>
              <a:t></a:t>
            </a:r>
            <a:r>
              <a:rPr lang="el-GR" altLang="ja-JP" sz="2200" b="1" smtClean="0">
                <a:latin typeface="Arial" charset="0"/>
                <a:sym typeface="Wingdings" pitchFamily="2" charset="2"/>
              </a:rPr>
              <a:t> </a:t>
            </a:r>
            <a:r>
              <a:rPr lang="el-GR" altLang="ja-JP" sz="2200" b="1" smtClean="0">
                <a:latin typeface="Arial" charset="0"/>
              </a:rPr>
              <a:t>Ενδεχομένως πλεονασματικό</a:t>
            </a:r>
            <a:endParaRPr lang="el-GR" altLang="ja-JP" sz="2200" smtClean="0">
              <a:latin typeface="Arial" charset="0"/>
            </a:endParaRPr>
          </a:p>
          <a:p>
            <a:pPr lvl="1" algn="just" eaLnBrk="1" hangingPunct="1">
              <a:lnSpc>
                <a:spcPct val="80000"/>
              </a:lnSpc>
              <a:spcBef>
                <a:spcPts val="300"/>
              </a:spcBef>
              <a:spcAft>
                <a:spcPts val="300"/>
              </a:spcAft>
              <a:buFont typeface="Arial" charset="0"/>
              <a:buNone/>
            </a:pPr>
            <a:endParaRPr lang="el-GR" sz="1000" smtClean="0">
              <a:latin typeface="Arial" charset="0"/>
              <a:cs typeface="Arial" charset="0"/>
            </a:endParaRPr>
          </a:p>
          <a:p>
            <a:pPr algn="just" eaLnBrk="1" hangingPunct="1">
              <a:lnSpc>
                <a:spcPct val="80000"/>
              </a:lnSpc>
              <a:spcBef>
                <a:spcPts val="300"/>
              </a:spcBef>
              <a:spcAft>
                <a:spcPts val="300"/>
              </a:spcAft>
              <a:buClr>
                <a:srgbClr val="336666"/>
              </a:buClr>
              <a:buFont typeface="Arial" charset="0"/>
              <a:buNone/>
            </a:pPr>
            <a:r>
              <a:rPr lang="el-GR" sz="2400" u="sng" smtClean="0">
                <a:latin typeface="Arial" charset="0"/>
                <a:cs typeface="Arial" charset="0"/>
              </a:rPr>
              <a:t>Συνεκτιμώντας τις παραπάνω τάσεις, πιθανή επιβάρυνση </a:t>
            </a:r>
            <a:r>
              <a:rPr lang="el-GR" sz="2400" b="1" u="sng" smtClean="0">
                <a:latin typeface="Arial" charset="0"/>
                <a:cs typeface="Arial" charset="0"/>
              </a:rPr>
              <a:t>ύφεσης το 2013</a:t>
            </a:r>
            <a:r>
              <a:rPr lang="el-GR" sz="2400" u="sng" smtClean="0">
                <a:latin typeface="Arial" charset="0"/>
                <a:cs typeface="Arial" charset="0"/>
              </a:rPr>
              <a:t> σε σχέση με την </a:t>
            </a:r>
            <a:r>
              <a:rPr lang="el-GR" sz="2400" b="1" u="sng" smtClean="0">
                <a:latin typeface="Arial" charset="0"/>
                <a:cs typeface="Arial" charset="0"/>
              </a:rPr>
              <a:t>προηγούμενη πρόβλεψη ΙΟΒΕ (4,6%)</a:t>
            </a:r>
          </a:p>
        </p:txBody>
      </p:sp>
      <p:sp>
        <p:nvSpPr>
          <p:cNvPr id="65538" name="Title 3"/>
          <p:cNvSpPr>
            <a:spLocks noGrp="1"/>
          </p:cNvSpPr>
          <p:nvPr>
            <p:ph type="title" idx="4294967295"/>
          </p:nvPr>
        </p:nvSpPr>
        <p:spPr>
          <a:xfrm>
            <a:off x="0" y="381000"/>
            <a:ext cx="9144000" cy="871538"/>
          </a:xfrm>
          <a:solidFill>
            <a:srgbClr val="336666"/>
          </a:solidFill>
        </p:spPr>
        <p:txBody>
          <a:bodyPr/>
          <a:lstStyle/>
          <a:p>
            <a:pPr eaLnBrk="1" hangingPunct="1"/>
            <a:r>
              <a:rPr lang="el-GR" sz="4000" smtClean="0">
                <a:solidFill>
                  <a:schemeClr val="bg1"/>
                </a:solidFill>
                <a:latin typeface="Arial" charset="0"/>
                <a:cs typeface="Arial" charset="0"/>
              </a:rPr>
              <a:t>Προβλέψεις 2013</a:t>
            </a:r>
            <a:endParaRPr lang="el-GR" sz="3600" smtClean="0">
              <a:latin typeface="Arial" charset="0"/>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3"/>
          <p:cNvSpPr>
            <a:spLocks noGrp="1" noChangeArrowheads="1"/>
          </p:cNvSpPr>
          <p:nvPr>
            <p:ph type="body" idx="4294967295"/>
          </p:nvPr>
        </p:nvSpPr>
        <p:spPr>
          <a:xfrm>
            <a:off x="250825" y="1500188"/>
            <a:ext cx="8569325" cy="3657600"/>
          </a:xfrm>
        </p:spPr>
        <p:txBody>
          <a:bodyPr/>
          <a:lstStyle/>
          <a:p>
            <a:pPr eaLnBrk="1" hangingPunct="1">
              <a:lnSpc>
                <a:spcPct val="90000"/>
              </a:lnSpc>
            </a:pPr>
            <a:r>
              <a:rPr lang="el-GR" sz="2200" smtClean="0">
                <a:latin typeface="Arial" charset="0"/>
              </a:rPr>
              <a:t>Η ηπιότερη έστω πτώση του ΑΕΠ, σε σχέση με το 2012, δεν θα βελτιώσει σημαντικά τις συνθήκες στην </a:t>
            </a:r>
            <a:r>
              <a:rPr lang="el-GR" sz="2200" b="1" smtClean="0">
                <a:latin typeface="Arial" charset="0"/>
              </a:rPr>
              <a:t>αγορά εργασίας</a:t>
            </a:r>
          </a:p>
          <a:p>
            <a:pPr lvl="1" eaLnBrk="1" hangingPunct="1">
              <a:lnSpc>
                <a:spcPct val="90000"/>
              </a:lnSpc>
              <a:buFont typeface="Wingdings" pitchFamily="2" charset="2"/>
              <a:buChar char="§"/>
            </a:pPr>
            <a:r>
              <a:rPr lang="el-GR" sz="1800" smtClean="0">
                <a:latin typeface="Arial" charset="0"/>
                <a:sym typeface="Wingdings" pitchFamily="2" charset="2"/>
              </a:rPr>
              <a:t>Η χαμηλότερη ύφεση, η επανεκκίνηση των έργων στους μεγάλους οδικούς άξονες και εκτεταμένα προγράμματα επανένταξης στην αγορά εργασίας θα συγκρατήσουν την άνοδο της </a:t>
            </a:r>
            <a:r>
              <a:rPr lang="el-GR" sz="1800" b="1" smtClean="0">
                <a:latin typeface="Arial" charset="0"/>
                <a:sym typeface="Wingdings" pitchFamily="2" charset="2"/>
              </a:rPr>
              <a:t>ανεργίας </a:t>
            </a:r>
            <a:r>
              <a:rPr lang="el-GR" sz="1800" smtClean="0">
                <a:latin typeface="Arial" charset="0"/>
                <a:sym typeface="Wingdings" pitchFamily="2" charset="2"/>
              </a:rPr>
              <a:t>στην περιοχή του </a:t>
            </a:r>
            <a:r>
              <a:rPr lang="el-GR" sz="1800" b="1" smtClean="0">
                <a:latin typeface="Arial" charset="0"/>
                <a:sym typeface="Wingdings" pitchFamily="2" charset="2"/>
              </a:rPr>
              <a:t>27,6%</a:t>
            </a:r>
            <a:r>
              <a:rPr lang="el-GR" sz="1800" smtClean="0">
                <a:latin typeface="Arial" charset="0"/>
                <a:sym typeface="Wingdings" pitchFamily="2" charset="2"/>
              </a:rPr>
              <a:t> </a:t>
            </a:r>
            <a:r>
              <a:rPr lang="el-GR" sz="1800" b="1" smtClean="0">
                <a:latin typeface="Arial" charset="0"/>
                <a:sym typeface="Wingdings" pitchFamily="2" charset="2"/>
              </a:rPr>
              <a:t>το 2013</a:t>
            </a:r>
          </a:p>
          <a:p>
            <a:pPr eaLnBrk="1" hangingPunct="1">
              <a:lnSpc>
                <a:spcPct val="90000"/>
              </a:lnSpc>
              <a:buFont typeface="Arial" charset="0"/>
              <a:buNone/>
            </a:pPr>
            <a:endParaRPr lang="el-GR" sz="1200" b="1" smtClean="0">
              <a:latin typeface="Arial" charset="0"/>
            </a:endParaRPr>
          </a:p>
          <a:p>
            <a:pPr eaLnBrk="1" hangingPunct="1">
              <a:lnSpc>
                <a:spcPct val="90000"/>
              </a:lnSpc>
            </a:pPr>
            <a:r>
              <a:rPr lang="el-GR" sz="2500" smtClean="0">
                <a:latin typeface="Arial" charset="0"/>
              </a:rPr>
              <a:t>Σημαντική επιβράδυνση </a:t>
            </a:r>
            <a:r>
              <a:rPr lang="el-GR" sz="2500" b="1" smtClean="0">
                <a:latin typeface="Arial" charset="0"/>
              </a:rPr>
              <a:t>πληθωρισμού</a:t>
            </a:r>
          </a:p>
          <a:p>
            <a:pPr lvl="1" eaLnBrk="1" hangingPunct="1">
              <a:lnSpc>
                <a:spcPct val="90000"/>
              </a:lnSpc>
              <a:buFont typeface="Wingdings" pitchFamily="2" charset="2"/>
              <a:buChar char="§"/>
            </a:pPr>
            <a:r>
              <a:rPr lang="el-GR" sz="1800" smtClean="0">
                <a:latin typeface="Arial" charset="0"/>
                <a:sym typeface="Wingdings" pitchFamily="2" charset="2"/>
              </a:rPr>
              <a:t>Καθώς η εξασθένιση της ζήτησης θα συνεχιστεί και κλιμακωθεί, δεν αναμένεται εκδήλωση πληθωριστικών πιέσεων</a:t>
            </a:r>
          </a:p>
          <a:p>
            <a:pPr lvl="1" eaLnBrk="1" hangingPunct="1">
              <a:lnSpc>
                <a:spcPct val="90000"/>
              </a:lnSpc>
              <a:buFont typeface="Wingdings" pitchFamily="2" charset="2"/>
              <a:buChar char="§"/>
            </a:pPr>
            <a:r>
              <a:rPr lang="el-GR" sz="1800" smtClean="0">
                <a:latin typeface="Arial" charset="0"/>
                <a:sym typeface="Wingdings" pitchFamily="2" charset="2"/>
              </a:rPr>
              <a:t>Πιθανές περιορισμένες αυξητικές επιδράσεις από τις προγραμματισμένες αυξήσεις τιμών ηλεκτρικού ρεύματος</a:t>
            </a:r>
          </a:p>
          <a:p>
            <a:pPr lvl="1" eaLnBrk="1" hangingPunct="1">
              <a:lnSpc>
                <a:spcPct val="90000"/>
              </a:lnSpc>
              <a:buFont typeface="Wingdings" pitchFamily="2" charset="2"/>
              <a:buChar char="§"/>
            </a:pPr>
            <a:r>
              <a:rPr lang="el-GR" sz="1800" b="1" smtClean="0">
                <a:latin typeface="Arial" charset="0"/>
                <a:sym typeface="Wingdings" pitchFamily="2" charset="2"/>
              </a:rPr>
              <a:t>Σταθερότητα τιμών μετά από πολλές δεκαετίες</a:t>
            </a:r>
          </a:p>
        </p:txBody>
      </p:sp>
      <p:sp>
        <p:nvSpPr>
          <p:cNvPr id="66562" name="Title 3"/>
          <p:cNvSpPr>
            <a:spLocks/>
          </p:cNvSpPr>
          <p:nvPr/>
        </p:nvSpPr>
        <p:spPr bwMode="auto">
          <a:xfrm>
            <a:off x="0" y="381000"/>
            <a:ext cx="9144000" cy="871538"/>
          </a:xfrm>
          <a:prstGeom prst="rect">
            <a:avLst/>
          </a:prstGeom>
          <a:solidFill>
            <a:srgbClr val="336666"/>
          </a:solidFill>
          <a:ln w="9525">
            <a:noFill/>
            <a:miter lim="800000"/>
            <a:headEnd/>
            <a:tailEnd/>
          </a:ln>
        </p:spPr>
        <p:txBody>
          <a:bodyPr anchor="ctr"/>
          <a:lstStyle/>
          <a:p>
            <a:pPr algn="ctr" eaLnBrk="0" hangingPunct="0"/>
            <a:r>
              <a:rPr lang="el-GR" sz="4000">
                <a:solidFill>
                  <a:schemeClr val="bg1"/>
                </a:solidFill>
              </a:rPr>
              <a:t>Προβλέψεις 2013</a:t>
            </a:r>
            <a:endParaRPr lang="el-GR" sz="4000">
              <a:solidFill>
                <a:schemeClr val="tx2"/>
              </a:solidFill>
            </a:endParaRPr>
          </a:p>
        </p:txBody>
      </p:sp>
      <p:sp>
        <p:nvSpPr>
          <p:cNvPr id="66563" name="Text Box 4"/>
          <p:cNvSpPr txBox="1">
            <a:spLocks noChangeArrowheads="1"/>
          </p:cNvSpPr>
          <p:nvPr/>
        </p:nvSpPr>
        <p:spPr bwMode="auto">
          <a:xfrm>
            <a:off x="323850" y="5300663"/>
            <a:ext cx="8569325" cy="1200150"/>
          </a:xfrm>
          <a:prstGeom prst="rect">
            <a:avLst/>
          </a:prstGeom>
          <a:solidFill>
            <a:srgbClr val="336666"/>
          </a:solidFill>
          <a:ln w="9525">
            <a:noFill/>
            <a:miter lim="800000"/>
            <a:headEnd/>
            <a:tailEnd/>
          </a:ln>
        </p:spPr>
        <p:txBody>
          <a:bodyPr>
            <a:spAutoFit/>
          </a:bodyPr>
          <a:lstStyle/>
          <a:p>
            <a:pPr algn="just"/>
            <a:r>
              <a:rPr lang="el-GR" b="1">
                <a:solidFill>
                  <a:schemeClr val="bg1"/>
                </a:solidFill>
              </a:rPr>
              <a:t>Εμφατικότερη πορεία υλοποίησης μεταρρυθμίσεων σε δημόσιο τομέα, διευκόλυνση επιχειρηματικότητας, βελτίωση ρευστότητας, αξιοποίηση περιουσίας δημοσίου και ευόδωση του αυξημένου επενδυτικού ενδιαφέροντος, μπορεί να αλλάξει ταχύτητα στην οικονομική δραστηριότητα </a:t>
            </a:r>
            <a:endParaRPr lang="el-GR">
              <a:solidFill>
                <a:schemeClr val="bg1"/>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p:cNvSpPr/>
          <p:nvPr/>
        </p:nvSpPr>
        <p:spPr>
          <a:xfrm>
            <a:off x="1898650" y="3200400"/>
            <a:ext cx="1970088" cy="2743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Rectangle 2"/>
          <p:cNvSpPr txBox="1">
            <a:spLocks noChangeArrowheads="1"/>
          </p:cNvSpPr>
          <p:nvPr/>
        </p:nvSpPr>
        <p:spPr>
          <a:xfrm>
            <a:off x="971550" y="0"/>
            <a:ext cx="8172450" cy="981075"/>
          </a:xfrm>
          <a:prstGeom prst="rect">
            <a:avLst/>
          </a:prstGeom>
        </p:spPr>
        <p:txBody>
          <a:bodyPr rIns="720000" anchor="ctr">
            <a:normAutofit fontScale="97500"/>
          </a:bodyPr>
          <a:lstStyle>
            <a:lvl1pPr algn="ctr" defTabSz="914400" rtl="0" eaLnBrk="1" latinLnBrk="0" hangingPunct="1">
              <a:spcBef>
                <a:spcPct val="0"/>
              </a:spcBef>
              <a:buNone/>
              <a:defRPr sz="2400" kern="1200">
                <a:solidFill>
                  <a:schemeClr val="tx2"/>
                </a:solidFill>
                <a:latin typeface="Arial Black" pitchFamily="34" charset="0"/>
                <a:ea typeface="+mj-ea"/>
                <a:cs typeface="+mj-cs"/>
              </a:defRPr>
            </a:lvl1pPr>
          </a:lstStyle>
          <a:p>
            <a:pPr fontAlgn="auto">
              <a:spcAft>
                <a:spcPts val="0"/>
              </a:spcAft>
              <a:defRPr/>
            </a:pPr>
            <a:endParaRPr lang="el-GR" dirty="0"/>
          </a:p>
        </p:txBody>
      </p:sp>
      <p:sp>
        <p:nvSpPr>
          <p:cNvPr id="67587" name="TextBox 8"/>
          <p:cNvSpPr txBox="1">
            <a:spLocks noChangeArrowheads="1"/>
          </p:cNvSpPr>
          <p:nvPr/>
        </p:nvSpPr>
        <p:spPr bwMode="auto">
          <a:xfrm>
            <a:off x="428625" y="1500188"/>
            <a:ext cx="8353425" cy="2744787"/>
          </a:xfrm>
          <a:prstGeom prst="rect">
            <a:avLst/>
          </a:prstGeom>
          <a:noFill/>
          <a:ln w="9525">
            <a:noFill/>
            <a:miter lim="800000"/>
            <a:headEnd/>
            <a:tailEnd/>
          </a:ln>
        </p:spPr>
        <p:txBody>
          <a:bodyPr>
            <a:spAutoFit/>
          </a:bodyPr>
          <a:lstStyle/>
          <a:p>
            <a:pPr algn="just">
              <a:buClr>
                <a:srgbClr val="000000"/>
              </a:buClr>
              <a:buFont typeface="Wingdings" pitchFamily="2" charset="2"/>
              <a:buNone/>
            </a:pPr>
            <a:endParaRPr lang="el-GR" sz="1600">
              <a:solidFill>
                <a:srgbClr val="000000"/>
              </a:solidFill>
              <a:cs typeface="Arial" charset="0"/>
            </a:endParaRPr>
          </a:p>
          <a:p>
            <a:pPr>
              <a:buFont typeface="Wingdings" pitchFamily="2" charset="2"/>
              <a:buChar char="§"/>
            </a:pPr>
            <a:r>
              <a:rPr lang="el-GR" sz="2000">
                <a:solidFill>
                  <a:srgbClr val="000000"/>
                </a:solidFill>
                <a:cs typeface="Arial" charset="0"/>
              </a:rPr>
              <a:t> Η επίδραση άμεση, έμμεση και προκαλούμενη επίδραση της εγχώριας παραγωγής φαρμακευτικών προϊόντων στην ελληνική οικονομία είναι</a:t>
            </a:r>
            <a:r>
              <a:rPr lang="en-US" sz="2000">
                <a:solidFill>
                  <a:srgbClr val="000000"/>
                </a:solidFill>
                <a:cs typeface="Arial" charset="0"/>
              </a:rPr>
              <a:t>:</a:t>
            </a:r>
            <a:endParaRPr lang="el-GR" sz="2000">
              <a:solidFill>
                <a:srgbClr val="000000"/>
              </a:solidFill>
              <a:cs typeface="Arial" charset="0"/>
            </a:endParaRPr>
          </a:p>
          <a:p>
            <a:pPr lvl="1">
              <a:buSzPct val="60000"/>
              <a:buFont typeface="Wingdings" pitchFamily="2" charset="2"/>
              <a:buChar char="q"/>
            </a:pPr>
            <a:r>
              <a:rPr lang="el-GR" sz="2000">
                <a:solidFill>
                  <a:srgbClr val="000000"/>
                </a:solidFill>
                <a:cs typeface="Arial" charset="0"/>
              </a:rPr>
              <a:t> για κάθε €1.000 που δαπανώνται για την αγορά φαρμάκων που παράγονται στην Ελλάδα, το ΑΕΠ αυξάνεται κατά €3.420</a:t>
            </a:r>
          </a:p>
          <a:p>
            <a:pPr lvl="1">
              <a:buSzPct val="60000"/>
              <a:buFont typeface="Wingdings" pitchFamily="2" charset="2"/>
              <a:buChar char="q"/>
            </a:pPr>
            <a:r>
              <a:rPr lang="el-GR" sz="2000">
                <a:solidFill>
                  <a:srgbClr val="000000"/>
                </a:solidFill>
                <a:cs typeface="Arial" charset="0"/>
              </a:rPr>
              <a:t> η συνολική επίδραση στην απασχόληση εκτιμάται σε 53,1 χιλ. θέσεις εργασίας</a:t>
            </a:r>
          </a:p>
          <a:p>
            <a:pPr lvl="1">
              <a:buSzPct val="60000"/>
              <a:buFont typeface="Wingdings" pitchFamily="2" charset="2"/>
              <a:buChar char="q"/>
            </a:pPr>
            <a:r>
              <a:rPr lang="el-GR" sz="2000">
                <a:solidFill>
                  <a:srgbClr val="000000"/>
                </a:solidFill>
                <a:cs typeface="Arial" charset="0"/>
              </a:rPr>
              <a:t> η συνολική επίδραση στην φορολογία, ανέρχεται σε €147 εκατ.</a:t>
            </a:r>
          </a:p>
          <a:p>
            <a:pPr lvl="1">
              <a:buSzPct val="60000"/>
              <a:buFont typeface="Wingdings" pitchFamily="2" charset="2"/>
              <a:buChar char="q"/>
            </a:pPr>
            <a:endParaRPr lang="el-GR">
              <a:solidFill>
                <a:srgbClr val="000000"/>
              </a:solidFill>
              <a:cs typeface="Arial" charset="0"/>
            </a:endParaRPr>
          </a:p>
        </p:txBody>
      </p:sp>
      <p:sp>
        <p:nvSpPr>
          <p:cNvPr id="12" name="Rounded Rectangle 11"/>
          <p:cNvSpPr/>
          <p:nvPr/>
        </p:nvSpPr>
        <p:spPr>
          <a:xfrm>
            <a:off x="642938" y="4500563"/>
            <a:ext cx="7777162" cy="1008062"/>
          </a:xfrm>
          <a:prstGeom prst="roundRect">
            <a:avLst/>
          </a:prstGeom>
          <a:solidFill>
            <a:srgbClr val="33666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just">
              <a:defRPr/>
            </a:pPr>
            <a:r>
              <a:rPr lang="el-GR" dirty="0">
                <a:solidFill>
                  <a:srgbClr val="FFFFFF"/>
                </a:solidFill>
                <a:latin typeface="Arial" pitchFamily="34" charset="0"/>
                <a:ea typeface="ＭＳ Ｐゴシック" charset="-128"/>
                <a:cs typeface="Arial" pitchFamily="34" charset="0"/>
              </a:rPr>
              <a:t>Η ελληνική παραγωγική φαρμακευτική βιομηχανία παρουσιάζει χαρακτηριστικά δυναμικού κλάδου και θα μπορούσε υπό προϋποθέσεις να συνεισφέρει σημαντικά στο νέο αναπτυξιακό πρότυπο της Ελλάδας.</a:t>
            </a:r>
          </a:p>
        </p:txBody>
      </p:sp>
      <p:sp>
        <p:nvSpPr>
          <p:cNvPr id="67589" name="Title 3"/>
          <p:cNvSpPr>
            <a:spLocks/>
          </p:cNvSpPr>
          <p:nvPr/>
        </p:nvSpPr>
        <p:spPr bwMode="auto">
          <a:xfrm>
            <a:off x="0" y="381000"/>
            <a:ext cx="9144000" cy="871538"/>
          </a:xfrm>
          <a:prstGeom prst="rect">
            <a:avLst/>
          </a:prstGeom>
          <a:solidFill>
            <a:srgbClr val="336666"/>
          </a:solidFill>
          <a:ln w="9525">
            <a:noFill/>
            <a:miter lim="800000"/>
            <a:headEnd/>
            <a:tailEnd/>
          </a:ln>
        </p:spPr>
        <p:txBody>
          <a:bodyPr anchor="ctr"/>
          <a:lstStyle/>
          <a:p>
            <a:pPr algn="ctr" eaLnBrk="0" hangingPunct="0"/>
            <a:endParaRPr lang="el-GR" sz="2000" b="1">
              <a:solidFill>
                <a:schemeClr val="bg1"/>
              </a:solidFill>
            </a:endParaRPr>
          </a:p>
        </p:txBody>
      </p:sp>
      <p:sp>
        <p:nvSpPr>
          <p:cNvPr id="67590" name="Title 8"/>
          <p:cNvSpPr>
            <a:spLocks noGrp="1"/>
          </p:cNvSpPr>
          <p:nvPr>
            <p:ph type="title"/>
          </p:nvPr>
        </p:nvSpPr>
        <p:spPr>
          <a:xfrm>
            <a:off x="0" y="396875"/>
            <a:ext cx="9144000" cy="871538"/>
          </a:xfrm>
        </p:spPr>
        <p:txBody>
          <a:bodyPr/>
          <a:lstStyle/>
          <a:p>
            <a:pPr eaLnBrk="1" hangingPunct="1"/>
            <a:r>
              <a:rPr lang="el-GR" sz="2000" smtClean="0">
                <a:latin typeface="Arial" charset="0"/>
                <a:cs typeface="Arial" charset="0"/>
              </a:rPr>
              <a:t>Μελέτη ΙΟΒΕ</a:t>
            </a:r>
            <a:br>
              <a:rPr lang="el-GR" sz="2000" smtClean="0">
                <a:latin typeface="Arial" charset="0"/>
                <a:cs typeface="Arial" charset="0"/>
              </a:rPr>
            </a:br>
            <a:r>
              <a:rPr lang="el-GR" sz="2000" smtClean="0">
                <a:latin typeface="Arial" charset="0"/>
                <a:cs typeface="Arial" charset="0"/>
              </a:rPr>
              <a:t>Αναπτυξιακές προοπτικές της Ελληνικής Φαρμακευτικής Βιομηχανίας</a:t>
            </a:r>
          </a:p>
        </p:txBody>
      </p:sp>
      <p:sp>
        <p:nvSpPr>
          <p:cNvPr id="67591" name="Text Box 8"/>
          <p:cNvSpPr txBox="1">
            <a:spLocks noChangeArrowheads="1"/>
          </p:cNvSpPr>
          <p:nvPr/>
        </p:nvSpPr>
        <p:spPr bwMode="auto">
          <a:xfrm>
            <a:off x="971550" y="5734050"/>
            <a:ext cx="6769100" cy="366713"/>
          </a:xfrm>
          <a:prstGeom prst="rect">
            <a:avLst/>
          </a:prstGeom>
          <a:noFill/>
          <a:ln w="9525">
            <a:noFill/>
            <a:miter lim="800000"/>
            <a:headEnd/>
            <a:tailEnd/>
          </a:ln>
        </p:spPr>
        <p:txBody>
          <a:bodyPr>
            <a:spAutoFit/>
          </a:bodyPr>
          <a:lstStyle/>
          <a:p>
            <a:pPr>
              <a:spcBef>
                <a:spcPct val="50000"/>
              </a:spcBef>
            </a:pPr>
            <a:r>
              <a:rPr lang="el-GR" i="1"/>
              <a:t>Η μελέτη είναι διαθέσιμη στο </a:t>
            </a:r>
            <a:r>
              <a:rPr lang="en-US" i="1">
                <a:hlinkClick r:id="rId3"/>
              </a:rPr>
              <a:t>www.iobe.gr</a:t>
            </a:r>
            <a:endParaRPr lang="el-GR" i="1"/>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6 - Θέση περιεχομένου"/>
          <p:cNvSpPr>
            <a:spLocks noGrp="1"/>
          </p:cNvSpPr>
          <p:nvPr>
            <p:ph idx="1"/>
          </p:nvPr>
        </p:nvSpPr>
        <p:spPr>
          <a:xfrm>
            <a:off x="468313" y="1700213"/>
            <a:ext cx="8066087" cy="4319587"/>
          </a:xfrm>
        </p:spPr>
        <p:txBody>
          <a:bodyPr/>
          <a:lstStyle/>
          <a:p>
            <a:pPr eaLnBrk="1" hangingPunct="1"/>
            <a:r>
              <a:rPr lang="el-GR" smtClean="0">
                <a:latin typeface="Arial" charset="0"/>
                <a:cs typeface="Arial" charset="0"/>
              </a:rPr>
              <a:t>Η παραπάνω σχετικά «ισορροπημένη» εικόνα ανατράπηκε τις τελευταίες τρεις εβδομάδες του τριμήνου με αίτια:</a:t>
            </a:r>
            <a:r>
              <a:rPr lang="el-GR" sz="3600" smtClean="0">
                <a:latin typeface="Arial" charset="0"/>
                <a:cs typeface="Arial" charset="0"/>
              </a:rPr>
              <a:t> </a:t>
            </a:r>
          </a:p>
          <a:p>
            <a:pPr lvl="1" eaLnBrk="1" hangingPunct="1"/>
            <a:r>
              <a:rPr lang="el-GR" smtClean="0">
                <a:latin typeface="Arial" charset="0"/>
                <a:cs typeface="Arial" charset="0"/>
              </a:rPr>
              <a:t>Τα δραματικά γεγονότα στην Κύπρο (με τοπική και διεθνή διάσταση, αφού τα μέτρα παραβιάζουν θεμελιώδεις θεσμούς και αρχές)</a:t>
            </a:r>
          </a:p>
          <a:p>
            <a:pPr lvl="1" eaLnBrk="1" hangingPunct="1"/>
            <a:r>
              <a:rPr lang="el-GR" smtClean="0">
                <a:latin typeface="Arial" charset="0"/>
                <a:cs typeface="Arial" charset="0"/>
              </a:rPr>
              <a:t>Την επιστροφή στο καθεστώς δυστοκίας στις διαπραγματεύσεις με την τρόικα</a:t>
            </a:r>
          </a:p>
          <a:p>
            <a:pPr eaLnBrk="1" hangingPunct="1"/>
            <a:endParaRPr lang="el-GR" smtClean="0">
              <a:latin typeface="Arial" charset="0"/>
              <a:cs typeface="Arial" charset="0"/>
            </a:endParaRPr>
          </a:p>
        </p:txBody>
      </p:sp>
      <p:sp>
        <p:nvSpPr>
          <p:cNvPr id="21506" name="Rectangle 4"/>
          <p:cNvSpPr>
            <a:spLocks noGrp="1" noChangeArrowheads="1"/>
          </p:cNvSpPr>
          <p:nvPr>
            <p:ph type="title"/>
          </p:nvPr>
        </p:nvSpPr>
        <p:spPr>
          <a:xfrm>
            <a:off x="0" y="396875"/>
            <a:ext cx="9144000" cy="871538"/>
          </a:xfrm>
        </p:spPr>
        <p:txBody>
          <a:bodyPr/>
          <a:lstStyle/>
          <a:p>
            <a:pPr eaLnBrk="1" hangingPunct="1"/>
            <a:r>
              <a:rPr lang="el-GR" sz="3800" smtClean="0">
                <a:latin typeface="Arial" charset="0"/>
                <a:cs typeface="Arial" charset="0"/>
              </a:rPr>
              <a:t>Αλλαγή Σκηνικού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9 - Θέση περιεχομένου"/>
          <p:cNvSpPr>
            <a:spLocks noGrp="1"/>
          </p:cNvSpPr>
          <p:nvPr>
            <p:ph idx="1"/>
          </p:nvPr>
        </p:nvSpPr>
        <p:spPr>
          <a:xfrm>
            <a:off x="468313" y="1700213"/>
            <a:ext cx="8066087" cy="4319587"/>
          </a:xfrm>
        </p:spPr>
        <p:txBody>
          <a:bodyPr/>
          <a:lstStyle/>
          <a:p>
            <a:pPr eaLnBrk="1" hangingPunct="1"/>
            <a:r>
              <a:rPr lang="el-GR" sz="1800" smtClean="0">
                <a:latin typeface="Arial" charset="0"/>
                <a:cs typeface="Arial" charset="0"/>
              </a:rPr>
              <a:t> </a:t>
            </a:r>
            <a:r>
              <a:rPr lang="el-GR" sz="2400" smtClean="0">
                <a:latin typeface="Arial" charset="0"/>
                <a:cs typeface="Arial" charset="0"/>
              </a:rPr>
              <a:t>Η οικονομική πολιτική φαίνεται να εξαντλείται γύρω από τη «στρατηγική της δόσης» και δεν εστιάζεται στη στρατηγική ανάπτυξης της χώρας</a:t>
            </a:r>
          </a:p>
          <a:p>
            <a:pPr eaLnBrk="1" hangingPunct="1"/>
            <a:r>
              <a:rPr lang="el-GR" sz="2400" smtClean="0">
                <a:latin typeface="Arial" charset="0"/>
                <a:cs typeface="Arial" charset="0"/>
              </a:rPr>
              <a:t>Ασυνεπείς προς την τρόικα σχετικά με τις αναληφθείσες υποχρεώσεις </a:t>
            </a:r>
          </a:p>
          <a:p>
            <a:pPr eaLnBrk="1" hangingPunct="1"/>
            <a:r>
              <a:rPr lang="el-GR" sz="2400" smtClean="0">
                <a:latin typeface="Arial" charset="0"/>
                <a:cs typeface="Arial" charset="0"/>
              </a:rPr>
              <a:t>Δεν έχει αποσαφηνιστεί ο τρόπος επίτευξης του προγραμματισμένου εξορθολογισμού της απασχόλησης στο δημόσιο τομέα</a:t>
            </a:r>
          </a:p>
          <a:p>
            <a:pPr eaLnBrk="1" hangingPunct="1"/>
            <a:r>
              <a:rPr lang="el-GR" sz="2400" smtClean="0">
                <a:latin typeface="Arial" charset="0"/>
                <a:cs typeface="Arial" charset="0"/>
              </a:rPr>
              <a:t>Επιμένουμε πεισματικά σε θέσεις όπως τη μη τιμωρία επίορκων δημοσίων λειτουργών</a:t>
            </a:r>
          </a:p>
          <a:p>
            <a:pPr eaLnBrk="1" hangingPunct="1"/>
            <a:endParaRPr lang="el-GR" sz="2400" smtClean="0">
              <a:latin typeface="Arial" charset="0"/>
              <a:cs typeface="Arial" charset="0"/>
            </a:endParaRPr>
          </a:p>
          <a:p>
            <a:pPr eaLnBrk="1" hangingPunct="1"/>
            <a:endParaRPr lang="el-GR" sz="2400" smtClean="0">
              <a:latin typeface="Arial" charset="0"/>
              <a:cs typeface="Arial" charset="0"/>
            </a:endParaRPr>
          </a:p>
        </p:txBody>
      </p:sp>
      <p:sp>
        <p:nvSpPr>
          <p:cNvPr id="22530" name="Rectangle 4"/>
          <p:cNvSpPr>
            <a:spLocks noGrp="1" noChangeArrowheads="1"/>
          </p:cNvSpPr>
          <p:nvPr>
            <p:ph type="title"/>
          </p:nvPr>
        </p:nvSpPr>
        <p:spPr>
          <a:xfrm>
            <a:off x="0" y="396875"/>
            <a:ext cx="9144000" cy="871538"/>
          </a:xfrm>
        </p:spPr>
        <p:txBody>
          <a:bodyPr/>
          <a:lstStyle/>
          <a:p>
            <a:pPr eaLnBrk="1" hangingPunct="1"/>
            <a:r>
              <a:rPr lang="el-GR" sz="2800" smtClean="0">
                <a:latin typeface="Arial" charset="0"/>
                <a:cs typeface="Arial" charset="0"/>
              </a:rPr>
              <a:t>Η εμπλοκή στις διαπραγματεύσεις</a:t>
            </a:r>
            <a:br>
              <a:rPr lang="el-GR" sz="2800" smtClean="0">
                <a:latin typeface="Arial" charset="0"/>
                <a:cs typeface="Arial" charset="0"/>
              </a:rPr>
            </a:br>
            <a:r>
              <a:rPr lang="el-GR" sz="2800" smtClean="0">
                <a:latin typeface="Arial" charset="0"/>
                <a:cs typeface="Arial" charset="0"/>
              </a:rPr>
              <a:t> απεκάλυψε ότι:</a:t>
            </a:r>
          </a:p>
        </p:txBody>
      </p:sp>
      <p:sp>
        <p:nvSpPr>
          <p:cNvPr id="60433" name="Text Box 17"/>
          <p:cNvSpPr txBox="1">
            <a:spLocks noChangeArrowheads="1"/>
          </p:cNvSpPr>
          <p:nvPr/>
        </p:nvSpPr>
        <p:spPr bwMode="auto">
          <a:xfrm flipV="1">
            <a:off x="1187450" y="6335713"/>
            <a:ext cx="1081088" cy="396875"/>
          </a:xfrm>
          <a:prstGeom prst="rect">
            <a:avLst/>
          </a:prstGeom>
          <a:noFill/>
          <a:ln w="9525">
            <a:noFill/>
            <a:miter lim="800000"/>
            <a:headEnd/>
            <a:tailEnd/>
          </a:ln>
        </p:spPr>
        <p:txBody>
          <a:bodyPr rot="10800000">
            <a:spAutoFit/>
          </a:bodyPr>
          <a:lstStyle/>
          <a:p>
            <a:pPr>
              <a:spcBef>
                <a:spcPct val="50000"/>
              </a:spcBef>
            </a:pPr>
            <a:endParaRPr lang="el-GR" sz="2000"/>
          </a:p>
        </p:txBody>
      </p:sp>
      <p:sp>
        <p:nvSpPr>
          <p:cNvPr id="22532" name="Text Box 17"/>
          <p:cNvSpPr txBox="1">
            <a:spLocks noChangeArrowheads="1"/>
          </p:cNvSpPr>
          <p:nvPr/>
        </p:nvSpPr>
        <p:spPr bwMode="auto">
          <a:xfrm>
            <a:off x="1116013" y="3068638"/>
            <a:ext cx="6551612" cy="274637"/>
          </a:xfrm>
          <a:prstGeom prst="rect">
            <a:avLst/>
          </a:prstGeom>
          <a:noFill/>
          <a:ln w="9525">
            <a:noFill/>
            <a:miter lim="800000"/>
            <a:headEnd/>
            <a:tailEnd/>
          </a:ln>
        </p:spPr>
        <p:txBody>
          <a:bodyPr>
            <a:spAutoFit/>
          </a:bodyPr>
          <a:lstStyle/>
          <a:p>
            <a:pPr>
              <a:spcBef>
                <a:spcPct val="50000"/>
              </a:spcBef>
            </a:pPr>
            <a:r>
              <a:rPr lang="el-GR" sz="120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60433"/>
                                        </p:tgtEl>
                                        <p:attrNameLst>
                                          <p:attrName>style.visibility</p:attrName>
                                        </p:attrNameLst>
                                      </p:cBhvr>
                                      <p:to>
                                        <p:strVal val="visible"/>
                                      </p:to>
                                    </p:set>
                                    <p:anim calcmode="lin" valueType="num">
                                      <p:cBhvr additive="base">
                                        <p:cTn id="7" dur="500" fill="hold"/>
                                        <p:tgtEl>
                                          <p:spTgt spid="60433"/>
                                        </p:tgtEl>
                                        <p:attrNameLst>
                                          <p:attrName>ppt_x</p:attrName>
                                        </p:attrNameLst>
                                      </p:cBhvr>
                                      <p:tavLst>
                                        <p:tav tm="0">
                                          <p:val>
                                            <p:strVal val="#ppt_x"/>
                                          </p:val>
                                        </p:tav>
                                        <p:tav tm="100000">
                                          <p:val>
                                            <p:strVal val="#ppt_x"/>
                                          </p:val>
                                        </p:tav>
                                      </p:tavLst>
                                    </p:anim>
                                    <p:anim calcmode="lin" valueType="num">
                                      <p:cBhvr additive="base">
                                        <p:cTn id="8" dur="500" fill="hold"/>
                                        <p:tgtEl>
                                          <p:spTgt spid="604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3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3 - Θέση περιεχομένου"/>
          <p:cNvSpPr>
            <a:spLocks noGrp="1"/>
          </p:cNvSpPr>
          <p:nvPr>
            <p:ph idx="1"/>
          </p:nvPr>
        </p:nvSpPr>
        <p:spPr>
          <a:xfrm>
            <a:off x="323850" y="1557338"/>
            <a:ext cx="8066088" cy="5111750"/>
          </a:xfrm>
        </p:spPr>
        <p:txBody>
          <a:bodyPr/>
          <a:lstStyle/>
          <a:p>
            <a:pPr algn="just" eaLnBrk="1" hangingPunct="1"/>
            <a:r>
              <a:rPr lang="el-GR" sz="2400" smtClean="0">
                <a:latin typeface="Arial" charset="0"/>
                <a:cs typeface="Arial" charset="0"/>
              </a:rPr>
              <a:t>Έχει ενταθεί η πικρία και η κριτική για έλλειμμα αλληλεγγύης από πλευράς των ισχυρών Ευρωπαϊκών κρατών προς τη χώρα μας όσο δικαιολογημένη και αν είναι η τελευταία </a:t>
            </a:r>
            <a:r>
              <a:rPr lang="el-GR" sz="2800" smtClean="0">
                <a:latin typeface="Arial" charset="0"/>
                <a:cs typeface="Arial" charset="0"/>
              </a:rPr>
              <a:t>...</a:t>
            </a:r>
          </a:p>
          <a:p>
            <a:pPr eaLnBrk="1" hangingPunct="1"/>
            <a:r>
              <a:rPr lang="el-GR" sz="2400" smtClean="0">
                <a:latin typeface="Arial" charset="0"/>
                <a:cs typeface="Arial" charset="0"/>
              </a:rPr>
              <a:t>Σήμερα, προέχει η αντιμετώπιση του μεγαλύτερου οικονομικού και κοινωνικού προβλήματος της χώρας:  			</a:t>
            </a:r>
            <a:r>
              <a:rPr lang="el-GR" smtClean="0">
                <a:latin typeface="Arial" charset="0"/>
                <a:cs typeface="Arial" charset="0"/>
              </a:rPr>
              <a:t>	</a:t>
            </a:r>
            <a:r>
              <a:rPr lang="el-GR" b="1" smtClean="0">
                <a:latin typeface="Arial" charset="0"/>
                <a:cs typeface="Arial" charset="0"/>
              </a:rPr>
              <a:t>Ανεργία </a:t>
            </a:r>
          </a:p>
          <a:p>
            <a:pPr algn="just" eaLnBrk="1" hangingPunct="1"/>
            <a:r>
              <a:rPr lang="el-GR" sz="2400" smtClean="0">
                <a:latin typeface="Arial" charset="0"/>
                <a:cs typeface="Arial" charset="0"/>
              </a:rPr>
              <a:t>Μπορεί να περιορισθεί μόνον αν προσελκύσουμε νέες ξένες επενδύσεις</a:t>
            </a:r>
          </a:p>
          <a:p>
            <a:pPr algn="just" eaLnBrk="1" hangingPunct="1"/>
            <a:r>
              <a:rPr lang="el-GR" sz="2400" smtClean="0">
                <a:latin typeface="Arial" charset="0"/>
                <a:cs typeface="Arial" charset="0"/>
              </a:rPr>
              <a:t>Οι επενδύσεις δύσκολα θα έλθουν ενόσω η νοοτροπία μας, οι δηλώσεις μας και τα συστήματά μας επιμένουν με κάθε τρόπο να τις αποτρέπουν </a:t>
            </a:r>
            <a:endParaRPr lang="el-GR" sz="2800" smtClean="0">
              <a:latin typeface="Arial" charset="0"/>
              <a:cs typeface="Arial" charset="0"/>
            </a:endParaRPr>
          </a:p>
          <a:p>
            <a:pPr algn="just" eaLnBrk="1" hangingPunct="1">
              <a:lnSpc>
                <a:spcPct val="150000"/>
              </a:lnSpc>
              <a:buFont typeface="Wingdings" pitchFamily="2" charset="2"/>
              <a:buNone/>
            </a:pPr>
            <a:endParaRPr lang="el-GR" sz="2400" smtClean="0">
              <a:latin typeface="Arial" charset="0"/>
              <a:cs typeface="Arial" charset="0"/>
            </a:endParaRPr>
          </a:p>
        </p:txBody>
      </p:sp>
      <p:sp>
        <p:nvSpPr>
          <p:cNvPr id="23554" name="Title 4"/>
          <p:cNvSpPr>
            <a:spLocks noGrp="1"/>
          </p:cNvSpPr>
          <p:nvPr>
            <p:ph type="title"/>
          </p:nvPr>
        </p:nvSpPr>
        <p:spPr>
          <a:xfrm>
            <a:off x="0" y="396875"/>
            <a:ext cx="9144000" cy="871538"/>
          </a:xfrm>
        </p:spPr>
        <p:txBody>
          <a:bodyPr/>
          <a:lstStyle/>
          <a:p>
            <a:pPr eaLnBrk="1" hangingPunct="1"/>
            <a:r>
              <a:rPr lang="el-GR" sz="2800" smtClean="0">
                <a:latin typeface="Arial" charset="0"/>
                <a:cs typeface="Arial" charset="0"/>
              </a:rPr>
              <a:t>Παράλληλα με την εμπλοκή στις διαπραγματεύσεις</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3 - Θέση περιεχομένου"/>
          <p:cNvSpPr>
            <a:spLocks noGrp="1"/>
          </p:cNvSpPr>
          <p:nvPr>
            <p:ph idx="1"/>
          </p:nvPr>
        </p:nvSpPr>
        <p:spPr>
          <a:xfrm>
            <a:off x="468313" y="1700213"/>
            <a:ext cx="8066087" cy="4319587"/>
          </a:xfrm>
        </p:spPr>
        <p:txBody>
          <a:bodyPr/>
          <a:lstStyle/>
          <a:p>
            <a:pPr algn="just" eaLnBrk="1" hangingPunct="1">
              <a:spcBef>
                <a:spcPct val="50000"/>
              </a:spcBef>
            </a:pPr>
            <a:r>
              <a:rPr lang="el-GR" sz="2000" smtClean="0">
                <a:latin typeface="Arial" charset="0"/>
                <a:cs typeface="Arial" charset="0"/>
              </a:rPr>
              <a:t>Το περασμένο καλοκαίρι και φθινόπωρο, οι παρατεταμένες διαπραγματεύσεις με την τρόικα και η αβεβαιότητα ως προς την έκβασή τους, ήταν υπεύθυνες για τις πολύ χαμηλές προσδοκίες που αποτυπώνονταν στο δείκτη επιχειρηματικής και καταναλωτικής εμπιστοσύνης</a:t>
            </a:r>
          </a:p>
          <a:p>
            <a:pPr algn="just" eaLnBrk="1" hangingPunct="1">
              <a:spcBef>
                <a:spcPct val="50000"/>
              </a:spcBef>
            </a:pPr>
            <a:r>
              <a:rPr lang="el-GR" sz="2000" smtClean="0">
                <a:latin typeface="Arial" charset="0"/>
                <a:cs typeface="Arial" charset="0"/>
              </a:rPr>
              <a:t>Η επιστροφή σε καθεστώς αβεβαιότητας θα επιδεινώσει την επιχειρηματική και καταναλωτική εμπιστοσύνη</a:t>
            </a:r>
          </a:p>
          <a:p>
            <a:pPr algn="just" eaLnBrk="1" hangingPunct="1">
              <a:spcBef>
                <a:spcPct val="50000"/>
              </a:spcBef>
            </a:pPr>
            <a:r>
              <a:rPr lang="el-GR" sz="2000" smtClean="0">
                <a:latin typeface="Arial" charset="0"/>
                <a:cs typeface="Arial" charset="0"/>
              </a:rPr>
              <a:t>Αν αυτό συμβεί, θα επηρεαστεί κατά κύριο λόγο ο τραπεζικός τομέας και μέσω αυτού η ρευστότητα στην πραγματική οικονομία</a:t>
            </a:r>
          </a:p>
          <a:p>
            <a:pPr algn="just" eaLnBrk="1" hangingPunct="1">
              <a:spcBef>
                <a:spcPct val="50000"/>
              </a:spcBef>
            </a:pPr>
            <a:r>
              <a:rPr lang="el-GR" sz="2000" smtClean="0">
                <a:latin typeface="Arial" charset="0"/>
                <a:cs typeface="Arial" charset="0"/>
              </a:rPr>
              <a:t>Η επανάκαμψη των καταθέσεων μπορεί να αντιστραφεί, αν δεν υπάρξουν άμεσα και σαφή δείγματα σοβαρής αντιμετώπισης εκ μέρους της οικονομικής και τραπεζικής ηγεσίας</a:t>
            </a:r>
          </a:p>
          <a:p>
            <a:pPr algn="just" eaLnBrk="1" hangingPunct="1"/>
            <a:endParaRPr lang="el-GR" sz="2000" smtClean="0">
              <a:latin typeface="Arial" charset="0"/>
              <a:cs typeface="Arial" charset="0"/>
            </a:endParaRPr>
          </a:p>
        </p:txBody>
      </p:sp>
      <p:sp>
        <p:nvSpPr>
          <p:cNvPr id="24578" name="Rectangle 4"/>
          <p:cNvSpPr>
            <a:spLocks noGrp="1" noChangeArrowheads="1"/>
          </p:cNvSpPr>
          <p:nvPr>
            <p:ph type="title"/>
          </p:nvPr>
        </p:nvSpPr>
        <p:spPr>
          <a:xfrm>
            <a:off x="0" y="396875"/>
            <a:ext cx="9144000" cy="871538"/>
          </a:xfrm>
        </p:spPr>
        <p:txBody>
          <a:bodyPr/>
          <a:lstStyle/>
          <a:p>
            <a:pPr eaLnBrk="1" hangingPunct="1"/>
            <a:r>
              <a:rPr lang="el-GR" sz="2800" smtClean="0">
                <a:latin typeface="Arial" charset="0"/>
                <a:cs typeface="Arial" charset="0"/>
              </a:rPr>
              <a:t>Επιστροφή σε καθεστώς αβεβαιότητας</a:t>
            </a:r>
            <a:endParaRPr lang="el-GR" sz="3800" smtClean="0">
              <a:latin typeface="Arial" charset="0"/>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6 - Θέση περιεχομένου"/>
          <p:cNvSpPr>
            <a:spLocks noGrp="1"/>
          </p:cNvSpPr>
          <p:nvPr>
            <p:ph idx="1"/>
          </p:nvPr>
        </p:nvSpPr>
        <p:spPr>
          <a:xfrm>
            <a:off x="468313" y="1700213"/>
            <a:ext cx="8066087" cy="4319587"/>
          </a:xfrm>
        </p:spPr>
        <p:txBody>
          <a:bodyPr/>
          <a:lstStyle/>
          <a:p>
            <a:pPr eaLnBrk="1" hangingPunct="1"/>
            <a:r>
              <a:rPr lang="el-GR" sz="2000" smtClean="0">
                <a:latin typeface="Arial" charset="0"/>
                <a:cs typeface="Arial" charset="0"/>
              </a:rPr>
              <a:t>Υλοποίηση των μεταρρυθμίσεων βάσει του χρονοδιαγράμματος που τέθηκε στην επικαιροποίηση του δεύτερου μνημονίου</a:t>
            </a:r>
            <a:r>
              <a:rPr lang="el-GR" sz="2400" smtClean="0">
                <a:latin typeface="Arial" charset="0"/>
                <a:cs typeface="Arial" charset="0"/>
              </a:rPr>
              <a:t> </a:t>
            </a:r>
          </a:p>
          <a:p>
            <a:pPr eaLnBrk="1" hangingPunct="1"/>
            <a:endParaRPr lang="el-GR" sz="2400" smtClean="0">
              <a:latin typeface="Arial" charset="0"/>
              <a:cs typeface="Arial" charset="0"/>
            </a:endParaRPr>
          </a:p>
          <a:p>
            <a:pPr eaLnBrk="1" hangingPunct="1"/>
            <a:r>
              <a:rPr lang="el-GR" sz="2000" smtClean="0">
                <a:latin typeface="Arial" charset="0"/>
                <a:cs typeface="Arial" charset="0"/>
              </a:rPr>
              <a:t>Πρωτίστως των προαπαιτούμενων για τη συνέχιση εκταμίευσης των δόσεων του δεύτερου δανείου από την ΕΕ και το ΔΝΤ </a:t>
            </a:r>
          </a:p>
          <a:p>
            <a:pPr eaLnBrk="1" hangingPunct="1"/>
            <a:endParaRPr lang="el-GR" sz="2000" smtClean="0">
              <a:latin typeface="Arial" charset="0"/>
              <a:cs typeface="Arial" charset="0"/>
            </a:endParaRPr>
          </a:p>
          <a:p>
            <a:pPr eaLnBrk="1" hangingPunct="1"/>
            <a:r>
              <a:rPr lang="el-GR" sz="2000" smtClean="0">
                <a:latin typeface="Arial" charset="0"/>
                <a:cs typeface="Arial" charset="0"/>
              </a:rPr>
              <a:t>Προσδιορισμός του τρόπου αναδιάρθρωσης της απασχόλησης στο δημόσιο τομέα</a:t>
            </a:r>
            <a:endParaRPr lang="el-GR" sz="2400" smtClean="0">
              <a:latin typeface="Arial" charset="0"/>
              <a:cs typeface="Arial" charset="0"/>
            </a:endParaRPr>
          </a:p>
          <a:p>
            <a:pPr eaLnBrk="1" hangingPunct="1">
              <a:buFont typeface="Wingdings" pitchFamily="2" charset="2"/>
              <a:buNone/>
            </a:pPr>
            <a:r>
              <a:rPr lang="el-GR" sz="2400" smtClean="0">
                <a:latin typeface="Arial" charset="0"/>
                <a:cs typeface="Arial" charset="0"/>
              </a:rPr>
              <a:t> </a:t>
            </a:r>
          </a:p>
          <a:p>
            <a:pPr eaLnBrk="1" hangingPunct="1">
              <a:buFont typeface="Wingdings" pitchFamily="2" charset="2"/>
              <a:buNone/>
            </a:pPr>
            <a:endParaRPr lang="el-GR" sz="2400" smtClean="0">
              <a:latin typeface="Arial" charset="0"/>
              <a:cs typeface="Arial" charset="0"/>
            </a:endParaRPr>
          </a:p>
          <a:p>
            <a:pPr eaLnBrk="1" hangingPunct="1"/>
            <a:endParaRPr lang="el-GR" sz="2000" smtClean="0">
              <a:latin typeface="Arial" charset="0"/>
              <a:cs typeface="Arial" charset="0"/>
            </a:endParaRPr>
          </a:p>
        </p:txBody>
      </p:sp>
      <p:sp>
        <p:nvSpPr>
          <p:cNvPr id="51206" name="Rectangle 4"/>
          <p:cNvSpPr>
            <a:spLocks noGrp="1" noChangeArrowheads="1"/>
          </p:cNvSpPr>
          <p:nvPr>
            <p:ph type="title"/>
          </p:nvPr>
        </p:nvSpPr>
        <p:spPr>
          <a:xfrm>
            <a:off x="0" y="396875"/>
            <a:ext cx="9144000" cy="871538"/>
          </a:xfrm>
        </p:spPr>
        <p:txBody>
          <a:bodyPr rtlCol="0">
            <a:normAutofit fontScale="90000"/>
          </a:bodyPr>
          <a:lstStyle/>
          <a:p>
            <a:pPr eaLnBrk="1" fontAlgn="auto" hangingPunct="1">
              <a:spcAft>
                <a:spcPts val="0"/>
              </a:spcAft>
              <a:defRPr/>
            </a:pPr>
            <a:r>
              <a:rPr lang="el-GR" sz="2800" dirty="0" smtClean="0">
                <a:latin typeface="Arial" pitchFamily="34" charset="0"/>
                <a:cs typeface="Arial" pitchFamily="34" charset="0"/>
              </a:rPr>
              <a:t>Ποία είναι τα άμεσα και σαφή δείγματα σοβαρής αντιμετώπισης;</a:t>
            </a:r>
          </a:p>
        </p:txBody>
      </p:sp>
      <p:sp>
        <p:nvSpPr>
          <p:cNvPr id="25603" name="Text Box 7"/>
          <p:cNvSpPr txBox="1">
            <a:spLocks noChangeArrowheads="1"/>
          </p:cNvSpPr>
          <p:nvPr/>
        </p:nvSpPr>
        <p:spPr bwMode="auto">
          <a:xfrm>
            <a:off x="900113" y="1557338"/>
            <a:ext cx="7343775" cy="396875"/>
          </a:xfrm>
          <a:prstGeom prst="rect">
            <a:avLst/>
          </a:prstGeom>
          <a:noFill/>
          <a:ln w="9525">
            <a:noFill/>
            <a:miter lim="800000"/>
            <a:headEnd/>
            <a:tailEnd/>
          </a:ln>
        </p:spPr>
        <p:txBody>
          <a:bodyPr>
            <a:spAutoFit/>
          </a:bodyPr>
          <a:lstStyle/>
          <a:p>
            <a:pPr>
              <a:spcBef>
                <a:spcPct val="50000"/>
              </a:spcBef>
            </a:pPr>
            <a:endParaRPr lang="el-GR" sz="2000"/>
          </a:p>
        </p:txBody>
      </p:sp>
      <p:sp>
        <p:nvSpPr>
          <p:cNvPr id="25604" name="Text Box 9"/>
          <p:cNvSpPr txBox="1">
            <a:spLocks noChangeArrowheads="1"/>
          </p:cNvSpPr>
          <p:nvPr/>
        </p:nvSpPr>
        <p:spPr bwMode="auto">
          <a:xfrm>
            <a:off x="827088" y="5589588"/>
            <a:ext cx="7561262" cy="396875"/>
          </a:xfrm>
          <a:prstGeom prst="rect">
            <a:avLst/>
          </a:prstGeom>
          <a:noFill/>
          <a:ln w="9525">
            <a:noFill/>
            <a:miter lim="800000"/>
            <a:headEnd/>
            <a:tailEnd/>
          </a:ln>
        </p:spPr>
        <p:txBody>
          <a:bodyPr>
            <a:spAutoFit/>
          </a:bodyPr>
          <a:lstStyle/>
          <a:p>
            <a:endParaRPr lang="el-GR" sz="2000"/>
          </a:p>
        </p:txBody>
      </p:sp>
      <p:sp>
        <p:nvSpPr>
          <p:cNvPr id="25605" name="Rectangle 11"/>
          <p:cNvSpPr>
            <a:spLocks noChangeArrowheads="1"/>
          </p:cNvSpPr>
          <p:nvPr/>
        </p:nvSpPr>
        <p:spPr bwMode="auto">
          <a:xfrm>
            <a:off x="714375" y="5500688"/>
            <a:ext cx="7916863" cy="830262"/>
          </a:xfrm>
          <a:prstGeom prst="rect">
            <a:avLst/>
          </a:prstGeom>
          <a:solidFill>
            <a:srgbClr val="336666"/>
          </a:solidFill>
          <a:ln w="9525">
            <a:noFill/>
            <a:miter lim="800000"/>
            <a:headEnd/>
            <a:tailEnd/>
          </a:ln>
        </p:spPr>
        <p:txBody>
          <a:bodyPr>
            <a:spAutoFit/>
          </a:bodyPr>
          <a:lstStyle/>
          <a:p>
            <a:pPr algn="ctr"/>
            <a:r>
              <a:rPr lang="el-GR" sz="2400">
                <a:solidFill>
                  <a:schemeClr val="bg1"/>
                </a:solidFill>
              </a:rPr>
              <a:t>Δεν υπάρχει περιθώριο για λήψη πρόσθετων δημοσιονομικών μέτρων</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3_Echo">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3_Echo">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3_Echo">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3_Echo">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5.xml><?xml version="1.0" encoding="utf-8"?>
<a:themeOverride xmlns:a="http://schemas.openxmlformats.org/drawingml/2006/main">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3_Echo">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Echo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3_Echo">
    <a:majorFont>
      <a:latin typeface=""/>
      <a:ea typeface="ＭＳ Ｐゴシック"/>
      <a:cs typeface=""/>
    </a:majorFont>
    <a:minorFont>
      <a:latin typeface=""/>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5871</TotalTime>
  <Words>3199</Words>
  <Application>Microsoft Office PowerPoint</Application>
  <PresentationFormat>On-screen Show (4:3)</PresentationFormat>
  <Paragraphs>357</Paragraphs>
  <Slides>42</Slides>
  <Notes>11</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Slide 1</vt:lpstr>
      <vt:lpstr>1ο τρίμηνο του 2013:</vt:lpstr>
      <vt:lpstr> Στον κατάλογο των θετικών </vt:lpstr>
      <vt:lpstr>Παράγοντες προβληματισμού</vt:lpstr>
      <vt:lpstr>Αλλαγή Σκηνικού </vt:lpstr>
      <vt:lpstr>Η εμπλοκή στις διαπραγματεύσεις  απεκάλυψε ότι:</vt:lpstr>
      <vt:lpstr>Παράλληλα με την εμπλοκή στις διαπραγματεύσεις</vt:lpstr>
      <vt:lpstr>Επιστροφή σε καθεστώς αβεβαιότητας</vt:lpstr>
      <vt:lpstr>Ποία είναι τα άμεσα και σαφή δείγματα σοβαρής αντιμετώπισης;</vt:lpstr>
      <vt:lpstr>Όσον αφορά στην Κύπρο:  </vt:lpstr>
      <vt:lpstr>Συμβολή Τομέων στο Εθνικό Προϊόν Έτους 2012</vt:lpstr>
      <vt:lpstr>Ο τομέας των τραπεζικών και άλλων οικονομικών υπηρεσιών  δεν ξεπερνά το 8,7% του ΑΕΠ της Κύπρου  </vt:lpstr>
      <vt:lpstr>Τελικά η Κύπρος…</vt:lpstr>
      <vt:lpstr>Η Κύπρος διαθέτει:</vt:lpstr>
      <vt:lpstr>Τελικά</vt:lpstr>
      <vt:lpstr>Slide 16</vt:lpstr>
      <vt:lpstr>Διεθνές περιβάλλον: η ύφεση στην Ευρωζώνη συνεχίζεται</vt:lpstr>
      <vt:lpstr>Διεθνές περιβάλλον: η ύφεση στην Ευρωζώνη συνεχίζεται</vt:lpstr>
      <vt:lpstr>Slide 19</vt:lpstr>
      <vt:lpstr>Slide 20</vt:lpstr>
      <vt:lpstr>Αύξηση ελλείμματος Κρατικού Προϋπολογισμού στο πρώτο δίμηνο του 2013 – παραμένει εντός στόχων</vt:lpstr>
      <vt:lpstr>Σημαντική δημοσιονομική προσαρμογή</vt:lpstr>
      <vt:lpstr>Επιβραδύνθηκε στα τέλη του 2012 η συρρίκνωση του βιομηχανικού προϊόντος: πτώση τον Ιανουάριο, ενδεχομένως συγκυριακή </vt:lpstr>
      <vt:lpstr>Slide 24</vt:lpstr>
      <vt:lpstr>Slide 25</vt:lpstr>
      <vt:lpstr>Slide 26</vt:lpstr>
      <vt:lpstr>Βελτίωση οικονομικού κλίματος στην καλύτερη επίδοση της τελευταίας τριετίας κατά το πρώτο τρίμηνο του 2013 </vt:lpstr>
      <vt:lpstr>Άμβλυνση της έντονης απαισιοδοξίας σε Βιομηχανία, στάση αναμονής στους άλλους τομείς</vt:lpstr>
      <vt:lpstr>Ανάκαμψη από τα πολύ χαμηλά επίπεδα της καταναλωτικής εμπιστοσύνης στις αρχές του 2013</vt:lpstr>
      <vt:lpstr>Σε ανοδική τροχιά η ανεργία το 2012 </vt:lpstr>
      <vt:lpstr>Slide 31</vt:lpstr>
      <vt:lpstr>Σημαντική συρρίκνωση εμπορικού ισοζυγίου αγαθών το 2012</vt:lpstr>
      <vt:lpstr>Slide 33</vt:lpstr>
      <vt:lpstr>Ραγδαία συρρίκνωση στο έλλειμμα του ισοζυγίου τρεχουσών συναλλαγών, στο ¼ του 2011, στο 2,9% πλέον του ΑΕΠ, από 14,9% το 2008…</vt:lpstr>
      <vt:lpstr>Παγιώνεται η θετική συνεισφορά από τη βελτίωση του εξωτερικού τομέα της οικονομίας</vt:lpstr>
      <vt:lpstr>Slide 36</vt:lpstr>
      <vt:lpstr>Slide 37</vt:lpstr>
      <vt:lpstr>Slide 38</vt:lpstr>
      <vt:lpstr>Slide 39</vt:lpstr>
      <vt:lpstr>Προβλέψεις 2013</vt:lpstr>
      <vt:lpstr>Slide 41</vt:lpstr>
      <vt:lpstr>Μελέτη ΙΟΒΕ Αναπτυξιακές προοπτικές της Ελληνικής Φαρμακευτικής Βιομηχανίας</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demian</cp:lastModifiedBy>
  <cp:revision>1301</cp:revision>
  <dcterms:created xsi:type="dcterms:W3CDTF">2010-02-10T08:23:55Z</dcterms:created>
  <dcterms:modified xsi:type="dcterms:W3CDTF">2013-04-08T07:20:48Z</dcterms:modified>
</cp:coreProperties>
</file>